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4"/>
  </p:notesMasterIdLst>
  <p:sldIdLst>
    <p:sldId id="328"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231"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2E2AE-C91E-4BD8-B467-F9B7F709F620}" type="datetimeFigureOut">
              <a:rPr lang="tr-TR" smtClean="0"/>
              <a:t>24.04.2016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89A81C-5E39-4E5D-8EDD-29FFC8AD0EDC}" type="slidenum">
              <a:rPr lang="tr-TR" smtClean="0"/>
              <a:t>‹#›</a:t>
            </a:fld>
            <a:endParaRPr lang="tr-TR"/>
          </a:p>
        </p:txBody>
      </p:sp>
    </p:spTree>
    <p:extLst>
      <p:ext uri="{BB962C8B-B14F-4D97-AF65-F5344CB8AC3E}">
        <p14:creationId xmlns:p14="http://schemas.microsoft.com/office/powerpoint/2010/main" val="274321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0593FAD-7753-4087-BB22-7D5876DF4D0B}" type="slidenum">
              <a:rPr lang="tr-TR" altLang="tr-TR" smtClean="0">
                <a:solidFill>
                  <a:srgbClr val="000000"/>
                </a:solidFill>
              </a:rPr>
              <a:pPr/>
              <a:t>1</a:t>
            </a:fld>
            <a:endParaRPr lang="tr-TR" altLang="tr-TR"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üretim sistemi yapısını değiştiren etmenler 1) birleşme  2)dikey birleşmenin sona ermesi</a:t>
            </a:r>
            <a:r>
              <a:rPr lang="tr-TR" baseline="0" dirty="0" smtClean="0"/>
              <a:t>  3) tam zamanında üretim</a:t>
            </a:r>
            <a:endParaRPr lang="tr-TR" dirty="0" smtClean="0"/>
          </a:p>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21</a:t>
            </a:fld>
            <a:endParaRPr lang="tr-TR"/>
          </a:p>
        </p:txBody>
      </p:sp>
    </p:spTree>
    <p:extLst>
      <p:ext uri="{BB962C8B-B14F-4D97-AF65-F5344CB8AC3E}">
        <p14:creationId xmlns:p14="http://schemas.microsoft.com/office/powerpoint/2010/main" val="366617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İthalatçı malın siparişini vermekte, ihracatçı da bu malın üretimini ya da tedarikini sağlayıp, yüklemeye hazır hale getirdiği halde, ithalatçı telefon   ederek</a:t>
            </a:r>
          </a:p>
          <a:p>
            <a:r>
              <a:rPr lang="tr-TR" dirty="0" smtClean="0"/>
              <a:t> ya da faks çekerek malı almaktan vazgeçtiğini bildirmektedir. Bu önemli bir rizikodur.</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44</a:t>
            </a:fld>
            <a:endParaRPr lang="tr-TR"/>
          </a:p>
        </p:txBody>
      </p:sp>
    </p:spTree>
    <p:extLst>
      <p:ext uri="{BB962C8B-B14F-4D97-AF65-F5344CB8AC3E}">
        <p14:creationId xmlns:p14="http://schemas.microsoft.com/office/powerpoint/2010/main" val="79181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-Ülkelerdeki savaş, terör, grev  halk hareketleri; borç ertelemesi, döviz yetersizliği, ithalata getirilen kısıtlama ve/veya yasaklar; fırtına, yangın, heyelan zelzele, kasırga gibi doğal afetlerdir.</a:t>
            </a:r>
          </a:p>
          <a:p>
            <a:pPr marL="0" marR="0" lvl="3"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-Malı Rusya'ya gönderdiniz, Rusya parası ruble </a:t>
            </a:r>
            <a:r>
              <a:rPr lang="tr-TR" sz="1200" kern="1200" dirty="0" err="1" smtClean="0">
                <a:solidFill>
                  <a:schemeClr val="tx1"/>
                </a:solidFill>
                <a:effectLst/>
                <a:latin typeface="+mn-lt"/>
                <a:ea typeface="+mn-ea"/>
                <a:cs typeface="+mn-cs"/>
              </a:rPr>
              <a:t>konvertıbl</a:t>
            </a:r>
            <a:r>
              <a:rPr lang="tr-TR" sz="1200" kern="1200" dirty="0" smtClean="0">
                <a:solidFill>
                  <a:schemeClr val="tx1"/>
                </a:solidFill>
                <a:effectLst/>
                <a:latin typeface="+mn-lt"/>
                <a:ea typeface="+mn-ea"/>
                <a:cs typeface="+mn-cs"/>
              </a:rPr>
              <a:t> olmadığı için haklı olarak dolar ya da Euro istemektesiniz, ancak rublenin dolar ya da Euro’ya karşı değişim sorunu çıkabilmektedir.</a:t>
            </a:r>
          </a:p>
          <a:p>
            <a:pPr marL="0" marR="0" lvl="3"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-İhracatçı olarak malı gönderiyoruz ve ithalatçı da ihracat bedelini ödemek istiyor, ancak bir hükümet kararıyla yurt dışı ödemelerin durdurulması sonucu ihracatçı parasını alamamaktadır.</a:t>
            </a:r>
          </a:p>
          <a:p>
            <a:pPr marL="0" marR="0" lvl="3"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45</a:t>
            </a:fld>
            <a:endParaRPr lang="tr-TR"/>
          </a:p>
        </p:txBody>
      </p:sp>
    </p:spTree>
    <p:extLst>
      <p:ext uri="{BB962C8B-B14F-4D97-AF65-F5344CB8AC3E}">
        <p14:creationId xmlns:p14="http://schemas.microsoft.com/office/powerpoint/2010/main" val="224680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Sosyalizm</a:t>
            </a:r>
            <a:r>
              <a:rPr lang="tr-TR" dirty="0" smtClean="0"/>
              <a:t>; </a:t>
            </a:r>
            <a:r>
              <a:rPr lang="tr-TR" sz="1200" b="0" i="0" kern="1200" dirty="0" smtClean="0">
                <a:solidFill>
                  <a:schemeClr val="tx1"/>
                </a:solidFill>
                <a:effectLst/>
                <a:latin typeface="+mn-lt"/>
                <a:ea typeface="+mn-ea"/>
                <a:cs typeface="+mn-cs"/>
              </a:rPr>
              <a:t>üretim araçlarının kamunun, devletin elinde olması, ekonomik etkinliklerin kâr yerine insanların gereksinimlerini karşılaması gerektiğini öne süren, değer olarak emeğe önem veren, toplumun örgütlenmesinde köklü değişiklikler amaçlayan siyasal öğreti.</a:t>
            </a:r>
          </a:p>
          <a:p>
            <a:r>
              <a:rPr lang="tr-TR" b="1" dirty="0" smtClean="0"/>
              <a:t>Komünizm</a:t>
            </a:r>
            <a:r>
              <a:rPr lang="tr-TR" dirty="0" smtClean="0"/>
              <a:t>; </a:t>
            </a:r>
            <a:r>
              <a:rPr lang="tr-TR" sz="1200" b="0" i="0" kern="1200" dirty="0" smtClean="0">
                <a:solidFill>
                  <a:schemeClr val="tx1"/>
                </a:solidFill>
                <a:effectLst/>
                <a:latin typeface="+mn-lt"/>
                <a:ea typeface="+mn-ea"/>
                <a:cs typeface="+mn-cs"/>
              </a:rPr>
              <a:t>özel mülkiyetin olmadığı, bütün malların, üretim araçlarının topluma ait bulunduğu, bunları herkesin ortaklaşa kullandığı toplum düzeni.</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46</a:t>
            </a:fld>
            <a:endParaRPr lang="tr-TR"/>
          </a:p>
        </p:txBody>
      </p:sp>
    </p:spTree>
    <p:extLst>
      <p:ext uri="{BB962C8B-B14F-4D97-AF65-F5344CB8AC3E}">
        <p14:creationId xmlns:p14="http://schemas.microsoft.com/office/powerpoint/2010/main" val="41435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KISACA ; ülkeye yapılan ambargolar veya</a:t>
            </a:r>
            <a:r>
              <a:rPr lang="tr-TR" baseline="0" dirty="0" smtClean="0"/>
              <a:t> yaptırımlar gibi durumlarda ortaya çıkan durumdur.</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49</a:t>
            </a:fld>
            <a:endParaRPr lang="tr-TR"/>
          </a:p>
        </p:txBody>
      </p:sp>
    </p:spTree>
    <p:extLst>
      <p:ext uri="{BB962C8B-B14F-4D97-AF65-F5344CB8AC3E}">
        <p14:creationId xmlns:p14="http://schemas.microsoft.com/office/powerpoint/2010/main" val="1229840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İçsel güvenlik; düzen ve oryantasyon, manevi denge, korunma ve güvence  duygularına sahip olma olarak açıklanır. </a:t>
            </a:r>
          </a:p>
          <a:p>
            <a:r>
              <a:rPr lang="tr-TR" sz="1200" kern="1200" dirty="0" smtClean="0">
                <a:solidFill>
                  <a:schemeClr val="tx1"/>
                </a:solidFill>
                <a:effectLst/>
                <a:latin typeface="+mn-lt"/>
                <a:ea typeface="+mn-ea"/>
                <a:cs typeface="+mn-cs"/>
              </a:rPr>
              <a:t>Güvenlik ihtiyacı; </a:t>
            </a:r>
            <a:r>
              <a:rPr lang="tr-TR" sz="1200" kern="1200" dirty="0" err="1" smtClean="0">
                <a:solidFill>
                  <a:schemeClr val="tx1"/>
                </a:solidFill>
                <a:effectLst/>
                <a:latin typeface="+mn-lt"/>
                <a:ea typeface="+mn-ea"/>
                <a:cs typeface="+mn-cs"/>
              </a:rPr>
              <a:t>Maslow`un</a:t>
            </a:r>
            <a:r>
              <a:rPr lang="tr-TR" sz="1200" kern="1200" dirty="0" smtClean="0">
                <a:solidFill>
                  <a:schemeClr val="tx1"/>
                </a:solidFill>
                <a:effectLst/>
                <a:latin typeface="+mn-lt"/>
                <a:ea typeface="+mn-ea"/>
                <a:cs typeface="+mn-cs"/>
              </a:rPr>
              <a:t> İhtiyaçlar Teorisine göre, temel ihtiyaçlar ile sosyal ihtiyaçlar arasında yer almaktadır</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53</a:t>
            </a:fld>
            <a:endParaRPr lang="tr-TR"/>
          </a:p>
        </p:txBody>
      </p:sp>
    </p:spTree>
    <p:extLst>
      <p:ext uri="{BB962C8B-B14F-4D97-AF65-F5344CB8AC3E}">
        <p14:creationId xmlns:p14="http://schemas.microsoft.com/office/powerpoint/2010/main" val="908384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1 Doğru</a:t>
            </a:r>
          </a:p>
          <a:p>
            <a:r>
              <a:rPr lang="tr-TR" sz="1200" kern="1200" dirty="0" smtClean="0">
                <a:solidFill>
                  <a:schemeClr val="tx1"/>
                </a:solidFill>
                <a:effectLst/>
                <a:latin typeface="+mn-lt"/>
                <a:ea typeface="+mn-ea"/>
                <a:cs typeface="+mn-cs"/>
              </a:rPr>
              <a:t>2 Yanlış</a:t>
            </a:r>
          </a:p>
          <a:p>
            <a:r>
              <a:rPr lang="tr-TR" sz="1200" kern="1200" dirty="0" smtClean="0">
                <a:solidFill>
                  <a:schemeClr val="tx1"/>
                </a:solidFill>
                <a:effectLst/>
                <a:latin typeface="+mn-lt"/>
                <a:ea typeface="+mn-ea"/>
                <a:cs typeface="+mn-cs"/>
              </a:rPr>
              <a:t>3 Yanlış</a:t>
            </a:r>
          </a:p>
          <a:p>
            <a:r>
              <a:rPr lang="tr-TR" sz="1200" kern="1200" dirty="0" smtClean="0">
                <a:solidFill>
                  <a:schemeClr val="tx1"/>
                </a:solidFill>
                <a:effectLst/>
                <a:latin typeface="+mn-lt"/>
                <a:ea typeface="+mn-ea"/>
                <a:cs typeface="+mn-cs"/>
              </a:rPr>
              <a:t>4 Yanlış</a:t>
            </a:r>
          </a:p>
          <a:p>
            <a:r>
              <a:rPr lang="tr-TR" sz="1200" kern="1200" dirty="0" smtClean="0">
                <a:solidFill>
                  <a:schemeClr val="tx1"/>
                </a:solidFill>
                <a:effectLst/>
                <a:latin typeface="+mn-lt"/>
                <a:ea typeface="+mn-ea"/>
                <a:cs typeface="+mn-cs"/>
              </a:rPr>
              <a:t>5 Yanlış</a:t>
            </a:r>
          </a:p>
          <a:p>
            <a:r>
              <a:rPr lang="tr-TR" sz="1200" kern="1200" dirty="0" smtClean="0">
                <a:solidFill>
                  <a:schemeClr val="tx1"/>
                </a:solidFill>
                <a:effectLst/>
                <a:latin typeface="+mn-lt"/>
                <a:ea typeface="+mn-ea"/>
                <a:cs typeface="+mn-cs"/>
              </a:rPr>
              <a:t>6 Doğru</a:t>
            </a:r>
          </a:p>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55</a:t>
            </a:fld>
            <a:endParaRPr lang="tr-TR"/>
          </a:p>
        </p:txBody>
      </p:sp>
    </p:spTree>
    <p:extLst>
      <p:ext uri="{BB962C8B-B14F-4D97-AF65-F5344CB8AC3E}">
        <p14:creationId xmlns:p14="http://schemas.microsoft.com/office/powerpoint/2010/main" val="3155772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Risk Analizi sırasında önce </a:t>
            </a:r>
            <a:r>
              <a:rPr lang="tr-TR" sz="1200" b="1" kern="1200" dirty="0" smtClean="0">
                <a:solidFill>
                  <a:schemeClr val="tx1"/>
                </a:solidFill>
                <a:effectLst/>
                <a:latin typeface="+mn-lt"/>
                <a:ea typeface="+mn-ea"/>
                <a:cs typeface="+mn-cs"/>
              </a:rPr>
              <a:t>bilgi varlıklarının envanteri çıkartılır</a:t>
            </a:r>
            <a:r>
              <a:rPr lang="tr-TR" sz="1200" kern="1200" dirty="0" smtClean="0">
                <a:solidFill>
                  <a:schemeClr val="tx1"/>
                </a:solidFill>
                <a:effectLst/>
                <a:latin typeface="+mn-lt"/>
                <a:ea typeface="+mn-ea"/>
                <a:cs typeface="+mn-cs"/>
              </a:rPr>
              <a:t>, yapılan özel bir elemenin ardından </a:t>
            </a:r>
            <a:r>
              <a:rPr lang="tr-TR" sz="1200" b="1" kern="1200" dirty="0" smtClean="0">
                <a:solidFill>
                  <a:schemeClr val="tx1"/>
                </a:solidFill>
                <a:effectLst/>
                <a:latin typeface="+mn-lt"/>
                <a:ea typeface="+mn-ea"/>
                <a:cs typeface="+mn-cs"/>
              </a:rPr>
              <a:t>tehditler</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zayıf noktalar </a:t>
            </a:r>
            <a:r>
              <a:rPr lang="tr-TR" sz="1200" kern="1200" dirty="0" smtClean="0">
                <a:solidFill>
                  <a:schemeClr val="tx1"/>
                </a:solidFill>
                <a:effectLst/>
                <a:latin typeface="+mn-lt"/>
                <a:ea typeface="+mn-ea"/>
                <a:cs typeface="+mn-cs"/>
              </a:rPr>
              <a:t>ve bunlara karşılık gelen riskler belirlenir. </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56</a:t>
            </a:fld>
            <a:endParaRPr lang="tr-TR"/>
          </a:p>
        </p:txBody>
      </p:sp>
    </p:spTree>
    <p:extLst>
      <p:ext uri="{BB962C8B-B14F-4D97-AF65-F5344CB8AC3E}">
        <p14:creationId xmlns:p14="http://schemas.microsoft.com/office/powerpoint/2010/main" val="1948579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Duyarlılık Analizi; </a:t>
            </a:r>
            <a:r>
              <a:rPr lang="tr-TR" sz="1200" kern="1200" dirty="0" smtClean="0">
                <a:solidFill>
                  <a:schemeClr val="tx1"/>
                </a:solidFill>
                <a:effectLst/>
                <a:latin typeface="+mn-lt"/>
                <a:ea typeface="+mn-ea"/>
                <a:cs typeface="+mn-cs"/>
              </a:rPr>
              <a:t>Prensip olarak duyarlılık analizi riskin proje karlılığı üzerindeki etkisini araştırır. Bu yöntem riski büyüklük olarak ölçmeyi hedef etmez. Duyarlılık analizi riske duyarlı olan faktörleri tespit etmeyi amaçlar. Duyarlılık analizi karar vericini tüm “Böyle olursa sonuç ne olur ?  ” tipindeki sorulara cevap arar. Örneğin, “Satış  fiyatı %  10 düşerse  NŞD ne  olur   ?</a:t>
            </a:r>
          </a:p>
          <a:p>
            <a:pPr marL="0" marR="0" lvl="3"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Simülasyon Yaklaşımı</a:t>
            </a:r>
            <a:r>
              <a:rPr lang="tr-TR" sz="1100" b="0" kern="1200" dirty="0" smtClean="0">
                <a:solidFill>
                  <a:schemeClr val="tx1"/>
                </a:solidFill>
                <a:effectLst/>
                <a:latin typeface="+mn-lt"/>
                <a:ea typeface="+mn-ea"/>
                <a:cs typeface="+mn-cs"/>
              </a:rPr>
              <a:t>;</a:t>
            </a:r>
            <a:r>
              <a:rPr lang="tr-TR" sz="1100" b="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Monte Carlo simülasyonu birçok alanda kullanılan bir yöneylem araştırması tekniğidir. Bu yaklaşımı riskli yatırımlara uygulayan ilk yazarlardan biri David B. Hertz tir. Bu yaklaşıma göre yatırımın ana özelliklerini içeren matematiksel bir modelin kurulmasını öngörüyor.</a:t>
            </a:r>
          </a:p>
          <a:p>
            <a:pPr marL="0" marR="0" lvl="3" indent="0" algn="l" defTabSz="914400" rtl="0" eaLnBrk="1" fontAlgn="auto" latinLnBrk="0" hangingPunct="1">
              <a:lnSpc>
                <a:spcPct val="100000"/>
              </a:lnSpc>
              <a:spcBef>
                <a:spcPts val="0"/>
              </a:spcBef>
              <a:spcAft>
                <a:spcPts val="0"/>
              </a:spcAft>
              <a:buClrTx/>
              <a:buSzTx/>
              <a:buFontTx/>
              <a:buNone/>
              <a:tabLst/>
              <a:defRPr/>
            </a:pPr>
            <a:endParaRPr lang="tr-TR" sz="1100" kern="1200" dirty="0" smtClean="0">
              <a:solidFill>
                <a:schemeClr val="tx1"/>
              </a:solidFill>
              <a:effectLst/>
              <a:latin typeface="+mn-lt"/>
              <a:ea typeface="+mn-ea"/>
              <a:cs typeface="+mn-cs"/>
            </a:endParaRPr>
          </a:p>
          <a:p>
            <a:endParaRPr lang="tr-TR" dirty="0" smtClean="0"/>
          </a:p>
        </p:txBody>
      </p:sp>
      <p:sp>
        <p:nvSpPr>
          <p:cNvPr id="4" name="Slayt Numarası Yer Tutucusu 3"/>
          <p:cNvSpPr>
            <a:spLocks noGrp="1"/>
          </p:cNvSpPr>
          <p:nvPr>
            <p:ph type="sldNum" sz="quarter" idx="10"/>
          </p:nvPr>
        </p:nvSpPr>
        <p:spPr/>
        <p:txBody>
          <a:bodyPr/>
          <a:lstStyle/>
          <a:p>
            <a:fld id="{6B89A81C-5E39-4E5D-8EDD-29FFC8AD0EDC}" type="slidenum">
              <a:rPr lang="tr-TR" smtClean="0"/>
              <a:t>57</a:t>
            </a:fld>
            <a:endParaRPr lang="tr-TR"/>
          </a:p>
        </p:txBody>
      </p:sp>
    </p:spTree>
    <p:extLst>
      <p:ext uri="{BB962C8B-B14F-4D97-AF65-F5344CB8AC3E}">
        <p14:creationId xmlns:p14="http://schemas.microsoft.com/office/powerpoint/2010/main" val="71218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1-</a:t>
            </a:r>
            <a:r>
              <a:rPr lang="tr-TR" sz="1200" kern="1200" dirty="0" smtClean="0">
                <a:solidFill>
                  <a:schemeClr val="tx1"/>
                </a:solidFill>
                <a:effectLst/>
                <a:latin typeface="+mn-lt"/>
                <a:ea typeface="+mn-ea"/>
                <a:cs typeface="+mn-cs"/>
              </a:rPr>
              <a:t>Yanlış</a:t>
            </a:r>
          </a:p>
          <a:p>
            <a:r>
              <a:rPr lang="tr-TR" sz="1200" b="1" kern="1200" dirty="0" smtClean="0">
                <a:solidFill>
                  <a:schemeClr val="tx1"/>
                </a:solidFill>
                <a:effectLst/>
                <a:latin typeface="+mn-lt"/>
                <a:ea typeface="+mn-ea"/>
                <a:cs typeface="+mn-cs"/>
              </a:rPr>
              <a:t>2-</a:t>
            </a:r>
            <a:r>
              <a:rPr lang="tr-TR" sz="1200" kern="1200" dirty="0" smtClean="0">
                <a:solidFill>
                  <a:schemeClr val="tx1"/>
                </a:solidFill>
                <a:effectLst/>
                <a:latin typeface="+mn-lt"/>
                <a:ea typeface="+mn-ea"/>
                <a:cs typeface="+mn-cs"/>
              </a:rPr>
              <a:t>Yanlış</a:t>
            </a:r>
          </a:p>
          <a:p>
            <a:r>
              <a:rPr lang="tr-TR" sz="1200" b="1" kern="1200" dirty="0" smtClean="0">
                <a:solidFill>
                  <a:schemeClr val="tx1"/>
                </a:solidFill>
                <a:effectLst/>
                <a:latin typeface="+mn-lt"/>
                <a:ea typeface="+mn-ea"/>
                <a:cs typeface="+mn-cs"/>
              </a:rPr>
              <a:t>3-</a:t>
            </a:r>
            <a:r>
              <a:rPr lang="tr-TR" sz="1200" kern="1200" dirty="0" smtClean="0">
                <a:solidFill>
                  <a:schemeClr val="tx1"/>
                </a:solidFill>
                <a:effectLst/>
                <a:latin typeface="+mn-lt"/>
                <a:ea typeface="+mn-ea"/>
                <a:cs typeface="+mn-cs"/>
              </a:rPr>
              <a:t>Doğru</a:t>
            </a:r>
          </a:p>
          <a:p>
            <a:r>
              <a:rPr lang="tr-TR" sz="1200" b="1" kern="1200" dirty="0" smtClean="0">
                <a:solidFill>
                  <a:schemeClr val="tx1"/>
                </a:solidFill>
                <a:effectLst/>
                <a:latin typeface="+mn-lt"/>
                <a:ea typeface="+mn-ea"/>
                <a:cs typeface="+mn-cs"/>
              </a:rPr>
              <a:t>4-</a:t>
            </a:r>
            <a:r>
              <a:rPr lang="tr-TR" sz="1200" kern="1200" dirty="0" smtClean="0">
                <a:solidFill>
                  <a:schemeClr val="tx1"/>
                </a:solidFill>
                <a:effectLst/>
                <a:latin typeface="+mn-lt"/>
                <a:ea typeface="+mn-ea"/>
                <a:cs typeface="+mn-cs"/>
              </a:rPr>
              <a:t>Doğru</a:t>
            </a:r>
          </a:p>
          <a:p>
            <a:r>
              <a:rPr lang="tr-TR" sz="1200" b="1" kern="1200" dirty="0" smtClean="0">
                <a:solidFill>
                  <a:schemeClr val="tx1"/>
                </a:solidFill>
                <a:effectLst/>
                <a:latin typeface="+mn-lt"/>
                <a:ea typeface="+mn-ea"/>
                <a:cs typeface="+mn-cs"/>
              </a:rPr>
              <a:t>5-</a:t>
            </a:r>
            <a:r>
              <a:rPr lang="tr-TR" sz="1200" kern="1200" dirty="0" smtClean="0">
                <a:solidFill>
                  <a:schemeClr val="tx1"/>
                </a:solidFill>
                <a:effectLst/>
                <a:latin typeface="+mn-lt"/>
                <a:ea typeface="+mn-ea"/>
                <a:cs typeface="+mn-cs"/>
              </a:rPr>
              <a:t>Yanlış</a:t>
            </a:r>
          </a:p>
          <a:p>
            <a:r>
              <a:rPr lang="tr-TR" sz="1200" b="1" kern="1200" dirty="0" smtClean="0">
                <a:solidFill>
                  <a:schemeClr val="tx1"/>
                </a:solidFill>
                <a:effectLst/>
                <a:latin typeface="+mn-lt"/>
                <a:ea typeface="+mn-ea"/>
                <a:cs typeface="+mn-cs"/>
              </a:rPr>
              <a:t>6-</a:t>
            </a:r>
            <a:r>
              <a:rPr lang="tr-TR" sz="1200" kern="1200" dirty="0" smtClean="0">
                <a:solidFill>
                  <a:schemeClr val="tx1"/>
                </a:solidFill>
                <a:effectLst/>
                <a:latin typeface="+mn-lt"/>
                <a:ea typeface="+mn-ea"/>
                <a:cs typeface="+mn-cs"/>
              </a:rPr>
              <a:t>Doğru</a:t>
            </a:r>
          </a:p>
          <a:p>
            <a:r>
              <a:rPr lang="tr-TR" sz="1200" b="1" kern="1200" dirty="0" smtClean="0">
                <a:solidFill>
                  <a:schemeClr val="tx1"/>
                </a:solidFill>
                <a:effectLst/>
                <a:latin typeface="+mn-lt"/>
                <a:ea typeface="+mn-ea"/>
                <a:cs typeface="+mn-cs"/>
              </a:rPr>
              <a:t>7-</a:t>
            </a:r>
            <a:r>
              <a:rPr lang="tr-TR" sz="1200" kern="1200" dirty="0" smtClean="0">
                <a:solidFill>
                  <a:schemeClr val="tx1"/>
                </a:solidFill>
                <a:effectLst/>
                <a:latin typeface="+mn-lt"/>
                <a:ea typeface="+mn-ea"/>
                <a:cs typeface="+mn-cs"/>
              </a:rPr>
              <a:t>Doğru</a:t>
            </a:r>
          </a:p>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65</a:t>
            </a:fld>
            <a:endParaRPr lang="tr-TR"/>
          </a:p>
        </p:txBody>
      </p:sp>
    </p:spTree>
    <p:extLst>
      <p:ext uri="{BB962C8B-B14F-4D97-AF65-F5344CB8AC3E}">
        <p14:creationId xmlns:p14="http://schemas.microsoft.com/office/powerpoint/2010/main" val="379538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Burada olasılık riskin meydana gelme ihtimalinin değerini, şiddet ise riskin ağırlığı yani etkisinin değerini ifade etmektedir. Bunlar nitel (sayısal) olarak değerlendirilebildiği gibi; nicel olarak da değerlendirilebilmektedir.</a:t>
            </a:r>
          </a:p>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4</a:t>
            </a:fld>
            <a:endParaRPr lang="tr-TR"/>
          </a:p>
        </p:txBody>
      </p:sp>
    </p:spTree>
    <p:extLst>
      <p:ext uri="{BB962C8B-B14F-4D97-AF65-F5344CB8AC3E}">
        <p14:creationId xmlns:p14="http://schemas.microsoft.com/office/powerpoint/2010/main" val="1888914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66</a:t>
            </a:fld>
            <a:endParaRPr lang="tr-TR"/>
          </a:p>
        </p:txBody>
      </p:sp>
    </p:spTree>
    <p:extLst>
      <p:ext uri="{BB962C8B-B14F-4D97-AF65-F5344CB8AC3E}">
        <p14:creationId xmlns:p14="http://schemas.microsoft.com/office/powerpoint/2010/main" val="2610777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67</a:t>
            </a:fld>
            <a:endParaRPr lang="tr-TR"/>
          </a:p>
        </p:txBody>
      </p:sp>
    </p:spTree>
    <p:extLst>
      <p:ext uri="{BB962C8B-B14F-4D97-AF65-F5344CB8AC3E}">
        <p14:creationId xmlns:p14="http://schemas.microsoft.com/office/powerpoint/2010/main" val="954055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68</a:t>
            </a:fld>
            <a:endParaRPr lang="tr-TR"/>
          </a:p>
        </p:txBody>
      </p:sp>
    </p:spTree>
    <p:extLst>
      <p:ext uri="{BB962C8B-B14F-4D97-AF65-F5344CB8AC3E}">
        <p14:creationId xmlns:p14="http://schemas.microsoft.com/office/powerpoint/2010/main" val="922360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69</a:t>
            </a:fld>
            <a:endParaRPr lang="tr-TR"/>
          </a:p>
        </p:txBody>
      </p:sp>
    </p:spTree>
    <p:extLst>
      <p:ext uri="{BB962C8B-B14F-4D97-AF65-F5344CB8AC3E}">
        <p14:creationId xmlns:p14="http://schemas.microsoft.com/office/powerpoint/2010/main" val="606504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70</a:t>
            </a:fld>
            <a:endParaRPr lang="tr-TR"/>
          </a:p>
        </p:txBody>
      </p:sp>
    </p:spTree>
    <p:extLst>
      <p:ext uri="{BB962C8B-B14F-4D97-AF65-F5344CB8AC3E}">
        <p14:creationId xmlns:p14="http://schemas.microsoft.com/office/powerpoint/2010/main" val="1697312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71</a:t>
            </a:fld>
            <a:endParaRPr lang="tr-TR"/>
          </a:p>
        </p:txBody>
      </p:sp>
    </p:spTree>
    <p:extLst>
      <p:ext uri="{BB962C8B-B14F-4D97-AF65-F5344CB8AC3E}">
        <p14:creationId xmlns:p14="http://schemas.microsoft.com/office/powerpoint/2010/main" val="75235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Karşılaşılan tüm risklerin sigortalanması mümkün değildir. </a:t>
            </a:r>
            <a:r>
              <a:rPr lang="tr-TR" sz="1200" u="sng" kern="1200" dirty="0" smtClean="0">
                <a:solidFill>
                  <a:schemeClr val="tx1"/>
                </a:solidFill>
                <a:effectLst/>
                <a:latin typeface="+mn-lt"/>
                <a:ea typeface="+mn-ea"/>
                <a:cs typeface="+mn-cs"/>
              </a:rPr>
              <a:t>Riskin sigortalanabilmesi</a:t>
            </a:r>
            <a:r>
              <a:rPr lang="tr-TR" sz="1200" kern="1200" dirty="0" smtClean="0">
                <a:solidFill>
                  <a:schemeClr val="tx1"/>
                </a:solidFill>
                <a:effectLst/>
                <a:latin typeface="+mn-lt"/>
                <a:ea typeface="+mn-ea"/>
                <a:cs typeface="+mn-cs"/>
              </a:rPr>
              <a:t> için her şeyden önce, </a:t>
            </a:r>
            <a:r>
              <a:rPr lang="tr-TR" sz="1200" b="1" kern="1200" dirty="0" smtClean="0">
                <a:solidFill>
                  <a:schemeClr val="tx1"/>
                </a:solidFill>
                <a:effectLst/>
                <a:latin typeface="+mn-lt"/>
                <a:ea typeface="+mn-ea"/>
                <a:cs typeface="+mn-cs"/>
              </a:rPr>
              <a:t>hasarın tesadüfi</a:t>
            </a:r>
            <a:r>
              <a:rPr lang="tr-TR" sz="1200" kern="1200" dirty="0" smtClean="0">
                <a:solidFill>
                  <a:schemeClr val="tx1"/>
                </a:solidFill>
                <a:effectLst/>
                <a:latin typeface="+mn-lt"/>
                <a:ea typeface="+mn-ea"/>
                <a:cs typeface="+mn-cs"/>
              </a:rPr>
              <a:t> bir şekilde meydana gelmesi gereklidir. Diğer bir zorunluluk ise, </a:t>
            </a:r>
            <a:r>
              <a:rPr lang="tr-TR" sz="1200" b="1" kern="1200" dirty="0" smtClean="0">
                <a:solidFill>
                  <a:schemeClr val="tx1"/>
                </a:solidFill>
                <a:effectLst/>
                <a:latin typeface="+mn-lt"/>
                <a:ea typeface="+mn-ea"/>
                <a:cs typeface="+mn-cs"/>
              </a:rPr>
              <a:t>hasarın belirlenebilir ve ölçülebilir</a:t>
            </a:r>
            <a:r>
              <a:rPr lang="tr-TR" sz="1200" kern="1200" dirty="0" smtClean="0">
                <a:solidFill>
                  <a:schemeClr val="tx1"/>
                </a:solidFill>
                <a:effectLst/>
                <a:latin typeface="+mn-lt"/>
                <a:ea typeface="+mn-ea"/>
                <a:cs typeface="+mn-cs"/>
              </a:rPr>
              <a:t> olmasıdır.</a:t>
            </a:r>
          </a:p>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5</a:t>
            </a:fld>
            <a:endParaRPr lang="tr-TR"/>
          </a:p>
        </p:txBody>
      </p:sp>
    </p:spTree>
    <p:extLst>
      <p:ext uri="{BB962C8B-B14F-4D97-AF65-F5344CB8AC3E}">
        <p14:creationId xmlns:p14="http://schemas.microsoft.com/office/powerpoint/2010/main" val="404581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Riskin genel sınıflandırılmasının yanında tedarik zinciri riskleri, elde edilebilirlik riskleri, geç Teslimat Riski, Tedarikçinin Kapasite Riski, Tedarikçinin Finansal Durumu Riski, Döviz Riski, Ekonomik /Politik /Yasal Riskler, Doğal Afet Risklerinden de söz edilmelidir.</a:t>
            </a:r>
          </a:p>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6</a:t>
            </a:fld>
            <a:endParaRPr lang="tr-TR"/>
          </a:p>
        </p:txBody>
      </p:sp>
    </p:spTree>
    <p:extLst>
      <p:ext uri="{BB962C8B-B14F-4D97-AF65-F5344CB8AC3E}">
        <p14:creationId xmlns:p14="http://schemas.microsoft.com/office/powerpoint/2010/main" val="371451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8</a:t>
            </a:fld>
            <a:endParaRPr lang="tr-TR"/>
          </a:p>
        </p:txBody>
      </p:sp>
    </p:spTree>
    <p:extLst>
      <p:ext uri="{BB962C8B-B14F-4D97-AF65-F5344CB8AC3E}">
        <p14:creationId xmlns:p14="http://schemas.microsoft.com/office/powerpoint/2010/main" val="165762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Kişi bu riskin karşılığında kendini koruma yöntemlerine giderek ferdi kaza sigortası yaptırır. Kişi bu riskin karşılığını en yüksek derecede tazminat almak isteyebilir bunun için bir kaç sigorta şirketine poliçe düzenleyebilir. Kişinin sakatlanması durumunda sakatlık derecesi, sosyal sigortalar kanununu gereğince değerlendirilir e tazminat bu orana göre ödenir. Örneğin; iki gözünü kaybeden bir kişi tam malul sayılır, ve tazminatın tümüne hak kazanır. Ancak, sigortalını, sağ elinin bir parmağını ya da sol elinin, ayağının tümünü veya bir kısmını, sağ kulağını kaybetmesi durumlarında, bu organların kişinin mesleğini icra ederken yüklendiği işlevlere bakılarak mağduriyeti ve maluliyet derecesi belirlenir. Bu maluliyet derecesinin oranı, sigortalıya ödenecek azami tazminat oranını belirler.</a:t>
            </a:r>
          </a:p>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10</a:t>
            </a:fld>
            <a:endParaRPr lang="tr-TR"/>
          </a:p>
        </p:txBody>
      </p:sp>
    </p:spTree>
    <p:extLst>
      <p:ext uri="{BB962C8B-B14F-4D97-AF65-F5344CB8AC3E}">
        <p14:creationId xmlns:p14="http://schemas.microsoft.com/office/powerpoint/2010/main" val="80680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Kömür madeninde çalışan bir işçi toza maruz kalmakta, kaynak ustası kaynak  gazlarını solumakta ve gözleri ışınlardan etkilenmekte, uzun süre bilgisayarların karşısında çalışan bir kişinin gözleri yorulmakta, bel, sırt ve bilekleri ağrımakta, bir cerrah ameliyat ortamında uzun süre ayakta kalmaya bağlı sorunlar ile karşı karşıya bulunmakta ve hepatit-b gibi kanla bulaşan hastalıklara maruz kalmakta, bir balerin nokta duruşu nedeniyle parmak ve tırnak sorunları ile karşılaşmakta, bir ev hanımı kullandığı ev aletlerinden kaynaklanan bir çok tehlikeler ile iç içe yaşamaktadır.</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14</a:t>
            </a:fld>
            <a:endParaRPr lang="tr-TR"/>
          </a:p>
        </p:txBody>
      </p:sp>
    </p:spTree>
    <p:extLst>
      <p:ext uri="{BB962C8B-B14F-4D97-AF65-F5344CB8AC3E}">
        <p14:creationId xmlns:p14="http://schemas.microsoft.com/office/powerpoint/2010/main" val="4283460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Birleşmeler şirk</a:t>
            </a:r>
          </a:p>
          <a:p>
            <a:r>
              <a:rPr lang="tr-TR" sz="1200" kern="1200" dirty="0" smtClean="0">
                <a:solidFill>
                  <a:schemeClr val="tx1"/>
                </a:solidFill>
                <a:effectLst/>
                <a:latin typeface="+mn-lt"/>
                <a:ea typeface="+mn-ea"/>
                <a:cs typeface="+mn-cs"/>
              </a:rPr>
              <a:t>etlerin güçlerini arttırdıkları ve belirsizlik risklerini daha iyi yönettikleri yollardan biridir. </a:t>
            </a:r>
          </a:p>
          <a:p>
            <a:r>
              <a:rPr lang="tr-TR" dirty="0" smtClean="0"/>
              <a:t>üretim sistemi yapısını değiştiren etmenler 1) birleşme  2)dikey birleşmenin sona ermesi</a:t>
            </a:r>
            <a:r>
              <a:rPr lang="tr-TR" baseline="0" dirty="0" smtClean="0"/>
              <a:t>  3) tam zamanında üretim</a:t>
            </a:r>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19</a:t>
            </a:fld>
            <a:endParaRPr lang="tr-TR"/>
          </a:p>
        </p:txBody>
      </p:sp>
    </p:spTree>
    <p:extLst>
      <p:ext uri="{BB962C8B-B14F-4D97-AF65-F5344CB8AC3E}">
        <p14:creationId xmlns:p14="http://schemas.microsoft.com/office/powerpoint/2010/main" val="136732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üretim sistemi yapısını değiştiren etmenler 1) birleşme  2)dikey birleşmenin sona ermesi</a:t>
            </a:r>
            <a:r>
              <a:rPr lang="tr-TR" baseline="0" dirty="0" smtClean="0"/>
              <a:t>  3) tam zamanında üretim</a:t>
            </a:r>
            <a:endParaRPr lang="tr-TR" dirty="0" smtClean="0"/>
          </a:p>
          <a:p>
            <a:endParaRPr lang="tr-TR" dirty="0"/>
          </a:p>
        </p:txBody>
      </p:sp>
      <p:sp>
        <p:nvSpPr>
          <p:cNvPr id="4" name="Slayt Numarası Yer Tutucusu 3"/>
          <p:cNvSpPr>
            <a:spLocks noGrp="1"/>
          </p:cNvSpPr>
          <p:nvPr>
            <p:ph type="sldNum" sz="quarter" idx="10"/>
          </p:nvPr>
        </p:nvSpPr>
        <p:spPr/>
        <p:txBody>
          <a:bodyPr/>
          <a:lstStyle/>
          <a:p>
            <a:fld id="{6B89A81C-5E39-4E5D-8EDD-29FFC8AD0EDC}" type="slidenum">
              <a:rPr lang="tr-TR" smtClean="0"/>
              <a:t>20</a:t>
            </a:fld>
            <a:endParaRPr lang="tr-TR"/>
          </a:p>
        </p:txBody>
      </p:sp>
    </p:spTree>
    <p:extLst>
      <p:ext uri="{BB962C8B-B14F-4D97-AF65-F5344CB8AC3E}">
        <p14:creationId xmlns:p14="http://schemas.microsoft.com/office/powerpoint/2010/main" val="102739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685AB86-91F4-44C4-88A9-0A8EF62F9CAB}"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4E5F29-1C8A-43AA-9682-63339AA24233}"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685AB86-91F4-44C4-88A9-0A8EF62F9CAB}"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4E5F29-1C8A-43AA-9682-63339AA2423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685AB86-91F4-44C4-88A9-0A8EF62F9CAB}"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4E5F29-1C8A-43AA-9682-63339AA24233}"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B422DFF1-D4CD-4B9A-B18C-74C46FA2DF8C}" type="datetimeFigureOut">
              <a:rPr lang="tr-TR"/>
              <a:pPr>
                <a:defRPr/>
              </a:pPr>
              <a:t>24.04.2016</a:t>
            </a:fld>
            <a:endParaRPr lang="tr-TR"/>
          </a:p>
        </p:txBody>
      </p:sp>
      <p:sp>
        <p:nvSpPr>
          <p:cNvPr id="5" name="Slide Number Placeholder 7"/>
          <p:cNvSpPr>
            <a:spLocks noGrp="1"/>
          </p:cNvSpPr>
          <p:nvPr>
            <p:ph type="sldNum" sz="quarter" idx="11"/>
          </p:nvPr>
        </p:nvSpPr>
        <p:spPr/>
        <p:txBody>
          <a:bodyPr/>
          <a:lstStyle>
            <a:lvl1pPr>
              <a:defRPr/>
            </a:lvl1pPr>
          </a:lstStyle>
          <a:p>
            <a:pPr>
              <a:defRPr/>
            </a:pPr>
            <a:fld id="{C0244DF4-1C8E-435A-A52F-C27EC37B7B63}" type="slidenum">
              <a:rPr lang="tr-TR"/>
              <a:pPr>
                <a:defRPr/>
              </a:pPr>
              <a:t>‹#›</a:t>
            </a:fld>
            <a:endParaRPr lang="tr-TR"/>
          </a:p>
        </p:txBody>
      </p:sp>
      <p:sp>
        <p:nvSpPr>
          <p:cNvPr id="6" name="Footer Placeholder 8"/>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839668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4A4CC59-58C8-4881-BBED-E36E64385F31}"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1F2A743-8DDC-43AC-833D-51F49F21A744}" type="slidenum">
              <a:rPr lang="tr-TR"/>
              <a:pPr>
                <a:defRPr/>
              </a:pPr>
              <a:t>‹#›</a:t>
            </a:fld>
            <a:endParaRPr lang="tr-TR"/>
          </a:p>
        </p:txBody>
      </p:sp>
    </p:spTree>
    <p:extLst>
      <p:ext uri="{BB962C8B-B14F-4D97-AF65-F5344CB8AC3E}">
        <p14:creationId xmlns:p14="http://schemas.microsoft.com/office/powerpoint/2010/main" val="224439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7A457A74-7DCF-4EF4-A804-48A1A371F472}" type="datetimeFigureOut">
              <a:rPr lang="tr-TR"/>
              <a:pPr>
                <a:defRPr/>
              </a:pPr>
              <a:t>24.04.2016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408C008-300D-4446-92D1-0D17D8483D7B}" type="slidenum">
              <a:rPr lang="tr-TR"/>
              <a:pPr>
                <a:defRPr/>
              </a:pPr>
              <a:t>‹#›</a:t>
            </a:fld>
            <a:endParaRPr lang="tr-TR"/>
          </a:p>
        </p:txBody>
      </p:sp>
    </p:spTree>
    <p:extLst>
      <p:ext uri="{BB962C8B-B14F-4D97-AF65-F5344CB8AC3E}">
        <p14:creationId xmlns:p14="http://schemas.microsoft.com/office/powerpoint/2010/main" val="95217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CECE7A7B-D24B-4A5F-AA81-50BBB4D16F8D}" type="datetimeFigureOut">
              <a:rPr lang="tr-TR"/>
              <a:pPr>
                <a:defRPr/>
              </a:pPr>
              <a:t>24.04.2016</a:t>
            </a:fld>
            <a:endParaRPr lang="tr-TR"/>
          </a:p>
        </p:txBody>
      </p:sp>
      <p:sp>
        <p:nvSpPr>
          <p:cNvPr id="6" name="Footer Placeholder 5"/>
          <p:cNvSpPr>
            <a:spLocks noGrp="1"/>
          </p:cNvSpPr>
          <p:nvPr>
            <p:ph type="ftr" sz="quarter" idx="15"/>
          </p:nvPr>
        </p:nvSpPr>
        <p:spPr/>
        <p:txBody>
          <a:bodyPr/>
          <a:lstStyle>
            <a:lvl1pPr>
              <a:defRPr/>
            </a:lvl1pPr>
          </a:lstStyle>
          <a:p>
            <a:pPr>
              <a:defRPr/>
            </a:pPr>
            <a:endParaRPr lang="tr-TR"/>
          </a:p>
        </p:txBody>
      </p:sp>
      <p:sp>
        <p:nvSpPr>
          <p:cNvPr id="7" name="Slide Number Placeholder 6"/>
          <p:cNvSpPr>
            <a:spLocks noGrp="1"/>
          </p:cNvSpPr>
          <p:nvPr>
            <p:ph type="sldNum" sz="quarter" idx="16"/>
          </p:nvPr>
        </p:nvSpPr>
        <p:spPr/>
        <p:txBody>
          <a:bodyPr/>
          <a:lstStyle>
            <a:lvl1pPr>
              <a:defRPr/>
            </a:lvl1pPr>
          </a:lstStyle>
          <a:p>
            <a:pPr>
              <a:defRPr/>
            </a:pPr>
            <a:fld id="{4D92F05A-4CF4-4D95-BB44-594FE0CEB71F}" type="slidenum">
              <a:rPr lang="tr-TR"/>
              <a:pPr>
                <a:defRPr/>
              </a:pPr>
              <a:t>‹#›</a:t>
            </a:fld>
            <a:endParaRPr lang="tr-TR"/>
          </a:p>
        </p:txBody>
      </p:sp>
    </p:spTree>
    <p:extLst>
      <p:ext uri="{BB962C8B-B14F-4D97-AF65-F5344CB8AC3E}">
        <p14:creationId xmlns:p14="http://schemas.microsoft.com/office/powerpoint/2010/main" val="1055296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66B5F396-2060-4732-B7A8-1CC1704B91DA}" type="datetimeFigureOut">
              <a:rPr lang="tr-TR"/>
              <a:pPr>
                <a:defRPr/>
              </a:pPr>
              <a:t>24.04.2016</a:t>
            </a:fld>
            <a:endParaRPr lang="tr-TR"/>
          </a:p>
        </p:txBody>
      </p:sp>
      <p:sp>
        <p:nvSpPr>
          <p:cNvPr id="8" name="Footer Placeholder 7"/>
          <p:cNvSpPr>
            <a:spLocks noGrp="1"/>
          </p:cNvSpPr>
          <p:nvPr>
            <p:ph type="ftr" sz="quarter" idx="16"/>
          </p:nvPr>
        </p:nvSpPr>
        <p:spPr/>
        <p:txBody>
          <a:bodyPr/>
          <a:lstStyle>
            <a:lvl1pPr>
              <a:defRPr/>
            </a:lvl1pPr>
          </a:lstStyle>
          <a:p>
            <a:pPr>
              <a:defRPr/>
            </a:pPr>
            <a:endParaRPr lang="tr-TR"/>
          </a:p>
        </p:txBody>
      </p:sp>
      <p:sp>
        <p:nvSpPr>
          <p:cNvPr id="9" name="Slide Number Placeholder 8"/>
          <p:cNvSpPr>
            <a:spLocks noGrp="1"/>
          </p:cNvSpPr>
          <p:nvPr>
            <p:ph type="sldNum" sz="quarter" idx="17"/>
          </p:nvPr>
        </p:nvSpPr>
        <p:spPr/>
        <p:txBody>
          <a:bodyPr/>
          <a:lstStyle>
            <a:lvl1pPr>
              <a:defRPr/>
            </a:lvl1pPr>
          </a:lstStyle>
          <a:p>
            <a:pPr>
              <a:defRPr/>
            </a:pPr>
            <a:fld id="{2ABBB669-DD2A-4481-A88B-3CD36E9AF484}" type="slidenum">
              <a:rPr lang="tr-TR"/>
              <a:pPr>
                <a:defRPr/>
              </a:pPr>
              <a:t>‹#›</a:t>
            </a:fld>
            <a:endParaRPr lang="tr-TR"/>
          </a:p>
        </p:txBody>
      </p:sp>
    </p:spTree>
    <p:extLst>
      <p:ext uri="{BB962C8B-B14F-4D97-AF65-F5344CB8AC3E}">
        <p14:creationId xmlns:p14="http://schemas.microsoft.com/office/powerpoint/2010/main" val="3102786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43BE96A2-3194-40B3-84F4-0781B0386B56}" type="datetimeFigureOut">
              <a:rPr lang="tr-TR"/>
              <a:pPr>
                <a:defRPr/>
              </a:pPr>
              <a:t>24.04.2016</a:t>
            </a:fld>
            <a:endParaRPr lang="tr-TR"/>
          </a:p>
        </p:txBody>
      </p:sp>
      <p:sp>
        <p:nvSpPr>
          <p:cNvPr id="4" name="Footer Placeholder 3"/>
          <p:cNvSpPr>
            <a:spLocks noGrp="1"/>
          </p:cNvSpPr>
          <p:nvPr>
            <p:ph type="ftr" sz="quarter" idx="11"/>
          </p:nvPr>
        </p:nvSpPr>
        <p:spPr/>
        <p:txBody>
          <a:bodyPr/>
          <a:lstStyle>
            <a:lvl1pPr>
              <a:defRPr/>
            </a:lvl1pPr>
          </a:lstStyle>
          <a:p>
            <a:pPr>
              <a:defRPr/>
            </a:pPr>
            <a:endParaRPr lang="tr-TR"/>
          </a:p>
        </p:txBody>
      </p:sp>
      <p:sp>
        <p:nvSpPr>
          <p:cNvPr id="5" name="Slide Number Placeholder 4"/>
          <p:cNvSpPr>
            <a:spLocks noGrp="1"/>
          </p:cNvSpPr>
          <p:nvPr>
            <p:ph type="sldNum" sz="quarter" idx="12"/>
          </p:nvPr>
        </p:nvSpPr>
        <p:spPr/>
        <p:txBody>
          <a:bodyPr/>
          <a:lstStyle>
            <a:lvl1pPr>
              <a:defRPr/>
            </a:lvl1pPr>
          </a:lstStyle>
          <a:p>
            <a:pPr>
              <a:defRPr/>
            </a:pPr>
            <a:fld id="{9A17E429-C795-40A9-8227-62C313BFC0C5}" type="slidenum">
              <a:rPr lang="tr-TR"/>
              <a:pPr>
                <a:defRPr/>
              </a:pPr>
              <a:t>‹#›</a:t>
            </a:fld>
            <a:endParaRPr lang="tr-TR"/>
          </a:p>
        </p:txBody>
      </p:sp>
    </p:spTree>
    <p:extLst>
      <p:ext uri="{BB962C8B-B14F-4D97-AF65-F5344CB8AC3E}">
        <p14:creationId xmlns:p14="http://schemas.microsoft.com/office/powerpoint/2010/main" val="466876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7286ED0-495B-4585-8853-BF19B6C34C83}" type="datetimeFigureOut">
              <a:rPr lang="tr-TR"/>
              <a:pPr>
                <a:defRPr/>
              </a:pPr>
              <a:t>24.04.2016</a:t>
            </a:fld>
            <a:endParaRPr lang="tr-TR"/>
          </a:p>
        </p:txBody>
      </p:sp>
      <p:sp>
        <p:nvSpPr>
          <p:cNvPr id="3" name="Footer Placeholder 2"/>
          <p:cNvSpPr>
            <a:spLocks noGrp="1"/>
          </p:cNvSpPr>
          <p:nvPr>
            <p:ph type="ftr" sz="quarter" idx="11"/>
          </p:nvPr>
        </p:nvSpPr>
        <p:spPr/>
        <p:txBody>
          <a:bodyPr/>
          <a:lstStyle>
            <a:lvl1pPr>
              <a:defRPr/>
            </a:lvl1pPr>
          </a:lstStyle>
          <a:p>
            <a:pPr>
              <a:defRPr/>
            </a:pPr>
            <a:endParaRPr lang="tr-TR"/>
          </a:p>
        </p:txBody>
      </p:sp>
      <p:sp>
        <p:nvSpPr>
          <p:cNvPr id="4" name="Slide Number Placeholder 3"/>
          <p:cNvSpPr>
            <a:spLocks noGrp="1"/>
          </p:cNvSpPr>
          <p:nvPr>
            <p:ph type="sldNum" sz="quarter" idx="12"/>
          </p:nvPr>
        </p:nvSpPr>
        <p:spPr/>
        <p:txBody>
          <a:bodyPr/>
          <a:lstStyle>
            <a:lvl1pPr>
              <a:defRPr/>
            </a:lvl1pPr>
          </a:lstStyle>
          <a:p>
            <a:pPr>
              <a:defRPr/>
            </a:pPr>
            <a:fld id="{E2C4A9E0-0B49-4CE4-864D-CC469C2BF5E6}" type="slidenum">
              <a:rPr lang="tr-TR"/>
              <a:pPr>
                <a:defRPr/>
              </a:pPr>
              <a:t>‹#›</a:t>
            </a:fld>
            <a:endParaRPr lang="tr-TR"/>
          </a:p>
        </p:txBody>
      </p:sp>
    </p:spTree>
    <p:extLst>
      <p:ext uri="{BB962C8B-B14F-4D97-AF65-F5344CB8AC3E}">
        <p14:creationId xmlns:p14="http://schemas.microsoft.com/office/powerpoint/2010/main" val="1216290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4ACB7B5-2C61-4BF7-985A-A4C1BB2842B6}"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C5195482-A6C9-4DA9-85E4-383BFC9EC2C7}" type="slidenum">
              <a:rPr lang="tr-TR"/>
              <a:pPr>
                <a:defRPr/>
              </a:pPr>
              <a:t>‹#›</a:t>
            </a:fld>
            <a:endParaRPr lang="tr-TR"/>
          </a:p>
        </p:txBody>
      </p:sp>
    </p:spTree>
    <p:extLst>
      <p:ext uri="{BB962C8B-B14F-4D97-AF65-F5344CB8AC3E}">
        <p14:creationId xmlns:p14="http://schemas.microsoft.com/office/powerpoint/2010/main" val="198605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685AB86-91F4-44C4-88A9-0A8EF62F9CAB}"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4E5F29-1C8A-43AA-9682-63339AA24233}"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AB4F46B-7D5D-4661-8763-50D2DAFA1746}" type="datetimeFigureOut">
              <a:rPr lang="tr-TR"/>
              <a:pPr>
                <a:defRPr/>
              </a:pPr>
              <a:t>24.04.2016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EF227124-2615-41B7-A625-6CB58B578F6E}" type="slidenum">
              <a:rPr lang="tr-TR"/>
              <a:pPr>
                <a:defRPr/>
              </a:pPr>
              <a:t>‹#›</a:t>
            </a:fld>
            <a:endParaRPr lang="tr-TR"/>
          </a:p>
        </p:txBody>
      </p:sp>
    </p:spTree>
    <p:extLst>
      <p:ext uri="{BB962C8B-B14F-4D97-AF65-F5344CB8AC3E}">
        <p14:creationId xmlns:p14="http://schemas.microsoft.com/office/powerpoint/2010/main" val="144934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F2837DF-CC2E-4B08-9DBC-2C402F9C038A}"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D0D56DF-8FD0-4D6B-BF51-59CD3958BA5B}" type="slidenum">
              <a:rPr lang="tr-TR"/>
              <a:pPr>
                <a:defRPr/>
              </a:pPr>
              <a:t>‹#›</a:t>
            </a:fld>
            <a:endParaRPr lang="tr-TR"/>
          </a:p>
        </p:txBody>
      </p:sp>
    </p:spTree>
    <p:extLst>
      <p:ext uri="{BB962C8B-B14F-4D97-AF65-F5344CB8AC3E}">
        <p14:creationId xmlns:p14="http://schemas.microsoft.com/office/powerpoint/2010/main" val="1794450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DAE30329-2266-4460-8C8B-45CFFD32AA51}" type="datetimeFigureOut">
              <a:rPr lang="tr-TR"/>
              <a:pPr>
                <a:defRPr/>
              </a:pPr>
              <a:t>24.04.2016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F4DDDB8-E2B4-48AF-B44A-624C7F5E281D}" type="slidenum">
              <a:rPr lang="tr-TR"/>
              <a:pPr>
                <a:defRPr/>
              </a:pPr>
              <a:t>‹#›</a:t>
            </a:fld>
            <a:endParaRPr lang="tr-TR"/>
          </a:p>
        </p:txBody>
      </p:sp>
    </p:spTree>
    <p:extLst>
      <p:ext uri="{BB962C8B-B14F-4D97-AF65-F5344CB8AC3E}">
        <p14:creationId xmlns:p14="http://schemas.microsoft.com/office/powerpoint/2010/main" val="267259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685AB86-91F4-44C4-88A9-0A8EF62F9CAB}" type="datetimeFigureOut">
              <a:rPr lang="tr-TR" smtClean="0"/>
              <a:t>24.04.2016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94E5F29-1C8A-43AA-9682-63339AA24233}"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2685AB86-91F4-44C4-88A9-0A8EF62F9CAB}"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94E5F29-1C8A-43AA-9682-63339AA24233}"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685AB86-91F4-44C4-88A9-0A8EF62F9CAB}" type="datetimeFigureOut">
              <a:rPr lang="tr-TR" smtClean="0"/>
              <a:t>24.04.2016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94E5F29-1C8A-43AA-9682-63339AA2423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685AB86-91F4-44C4-88A9-0A8EF62F9CAB}" type="datetimeFigureOut">
              <a:rPr lang="tr-TR" smtClean="0"/>
              <a:t>24.04.2016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94E5F29-1C8A-43AA-9682-63339AA2423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685AB86-91F4-44C4-88A9-0A8EF62F9CAB}" type="datetimeFigureOut">
              <a:rPr lang="tr-TR" smtClean="0"/>
              <a:t>24.04.2016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94E5F29-1C8A-43AA-9682-63339AA2423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685AB86-91F4-44C4-88A9-0A8EF62F9CAB}"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94E5F29-1C8A-43AA-9682-63339AA24233}"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685AB86-91F4-44C4-88A9-0A8EF62F9CAB}" type="datetimeFigureOut">
              <a:rPr lang="tr-TR" smtClean="0"/>
              <a:t>24.04.2016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94E5F29-1C8A-43AA-9682-63339AA24233}"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685AB86-91F4-44C4-88A9-0A8EF62F9CAB}" type="datetimeFigureOut">
              <a:rPr lang="tr-TR" smtClean="0"/>
              <a:t>24.04.2016</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94E5F29-1C8A-43AA-9682-63339AA24233}"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C0469CFA-01C2-4BA8-A4CD-C29F2B344DF0}" type="datetimeFigureOut">
              <a:rPr lang="en-US"/>
              <a:pPr defTabSz="457200" eaLnBrk="0" fontAlgn="base" hangingPunct="0">
                <a:spcBef>
                  <a:spcPct val="0"/>
                </a:spcBef>
                <a:spcAft>
                  <a:spcPct val="0"/>
                </a:spcAft>
                <a:defRPr/>
              </a:pPr>
              <a:t>4/24/2016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0EB8E550-E7AE-4B58-8599-65E058B76582}" type="slidenum">
              <a:rPr lang="en-US"/>
              <a:pPr defTabSz="457200" eaLnBrk="0" fontAlgn="base" hangingPunct="0">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076444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741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sz="140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a:solidFill>
                <a:srgbClr val="000000"/>
              </a:solidFill>
              <a:ea typeface="Calibri" pitchFamily="34" charset="0"/>
              <a:cs typeface="Times New Roman" pitchFamily="18" charset="0"/>
            </a:endParaRPr>
          </a:p>
        </p:txBody>
      </p:sp>
      <p:sp>
        <p:nvSpPr>
          <p:cNvPr id="17419"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b="1" dirty="0">
                <a:solidFill>
                  <a:srgbClr val="000000"/>
                </a:solidFill>
                <a:latin typeface="Times New Roman" pitchFamily="18" charset="0"/>
                <a:cs typeface="Times New Roman" pitchFamily="18" charset="0"/>
              </a:rPr>
              <a:t>ULAŞTIRMA VE LOJİSTİK MESLEKİ EĞİTİM</a:t>
            </a:r>
          </a:p>
          <a:p>
            <a:pPr algn="ctr" defTabSz="457200" eaLnBrk="0" fontAlgn="base" hangingPunct="0">
              <a:spcBef>
                <a:spcPct val="0"/>
              </a:spcBef>
              <a:spcAft>
                <a:spcPct val="0"/>
              </a:spcAft>
            </a:pPr>
            <a:r>
              <a:rPr lang="tr-TR" altLang="tr-TR" b="1" dirty="0" smtClean="0">
                <a:solidFill>
                  <a:srgbClr val="000000"/>
                </a:solidFill>
                <a:latin typeface="Times New Roman" pitchFamily="18" charset="0"/>
                <a:cs typeface="Times New Roman" pitchFamily="18" charset="0"/>
              </a:rPr>
              <a:t>SİGORTA</a:t>
            </a:r>
            <a:endParaRPr lang="tr-TR" altLang="tr-TR" b="1" dirty="0">
              <a:solidFill>
                <a:srgbClr val="000000"/>
              </a:solidFill>
              <a:latin typeface="Times New Roman" pitchFamily="18" charset="0"/>
              <a:cs typeface="Times New Roman" pitchFamily="18" charset="0"/>
            </a:endParaRPr>
          </a:p>
          <a:p>
            <a:pPr algn="ctr" defTabSz="457200" eaLnBrk="0" fontAlgn="base" hangingPunct="0">
              <a:spcBef>
                <a:spcPct val="0"/>
              </a:spcBef>
              <a:spcAft>
                <a:spcPct val="0"/>
              </a:spcAft>
            </a:pPr>
            <a:r>
              <a:rPr lang="tr-TR" altLang="tr-TR" b="1" dirty="0" smtClean="0">
                <a:solidFill>
                  <a:srgbClr val="000000"/>
                </a:solidFill>
                <a:latin typeface="Times New Roman" pitchFamily="18" charset="0"/>
                <a:cs typeface="Times New Roman" pitchFamily="18" charset="0"/>
              </a:rPr>
              <a:t>(RİSK)</a:t>
            </a:r>
          </a:p>
          <a:p>
            <a:pPr algn="ctr" defTabSz="457200" eaLnBrk="0" fontAlgn="base" hangingPunct="0">
              <a:spcBef>
                <a:spcPct val="0"/>
              </a:spcBef>
              <a:spcAft>
                <a:spcPct val="0"/>
              </a:spcAft>
            </a:pPr>
            <a:r>
              <a:rPr lang="tr-TR" altLang="tr-TR" b="1" dirty="0" err="1" smtClean="0">
                <a:solidFill>
                  <a:srgbClr val="000000"/>
                </a:solidFill>
                <a:latin typeface="Times New Roman" pitchFamily="18" charset="0"/>
                <a:cs typeface="Times New Roman" pitchFamily="18" charset="0"/>
              </a:rPr>
              <a:t>Öğr.Gör.Selim</a:t>
            </a:r>
            <a:r>
              <a:rPr lang="tr-TR" altLang="tr-TR" b="1" dirty="0" smtClean="0">
                <a:solidFill>
                  <a:srgbClr val="000000"/>
                </a:solidFill>
                <a:latin typeface="Times New Roman" pitchFamily="18" charset="0"/>
                <a:cs typeface="Times New Roman" pitchFamily="18" charset="0"/>
              </a:rPr>
              <a:t> TAKUR</a:t>
            </a:r>
            <a:endParaRPr lang="tr-TR" altLang="tr-TR"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16438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b="1" dirty="0"/>
              <a:t>Ferdi Kaza </a:t>
            </a:r>
            <a:r>
              <a:rPr lang="tr-TR" b="1" dirty="0" smtClean="0"/>
              <a:t>Riskleri</a:t>
            </a:r>
            <a:r>
              <a:rPr lang="tr-TR" sz="4800" dirty="0" smtClean="0"/>
              <a:t>; </a:t>
            </a:r>
            <a:r>
              <a:rPr lang="tr-TR" dirty="0" smtClean="0"/>
              <a:t>Kişilerin</a:t>
            </a:r>
            <a:r>
              <a:rPr lang="tr-TR" dirty="0"/>
              <a:t>, normal vefat dışında, herhangi bir nedenle geçirecekleri kaza sonucunda karşılaşabilecekleri tedavi giderleri, geçici veya kalıcı sakatlık veya kaza sonucu ölüm gibi risklere ferdi kaza riskleri denir</a:t>
            </a:r>
            <a:r>
              <a:rPr lang="tr-TR" dirty="0" smtClean="0"/>
              <a:t>.</a:t>
            </a:r>
            <a:endParaRPr lang="tr-TR" dirty="0"/>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52696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marL="0" indent="0" algn="just">
              <a:buNone/>
            </a:pPr>
            <a:endParaRPr lang="tr-TR" dirty="0"/>
          </a:p>
          <a:p>
            <a:pPr algn="just"/>
            <a:r>
              <a:rPr lang="tr-TR" b="1" dirty="0" smtClean="0"/>
              <a:t>Sağlık/Hastalık Riskleri; </a:t>
            </a:r>
            <a:r>
              <a:rPr lang="tr-TR" dirty="0" smtClean="0"/>
              <a:t>Sağlığımızdan </a:t>
            </a:r>
            <a:r>
              <a:rPr lang="tr-TR" dirty="0"/>
              <a:t>daha önemli hiçbir şeyimiz olamaz. Bu nedenle, sağlığımız için harcayacağımız paranın da ölçüsü olamaz. Ama bu parayı ödeyebilirsek... Aksi halde, sağlık elden  gider  ya  da  ev-bark  satılır,  borca  girilir...  Sonuç?  Tedbirinizi  hastalık  ve   </a:t>
            </a:r>
            <a:r>
              <a:rPr lang="tr-TR" dirty="0" smtClean="0"/>
              <a:t>sağlık problemleri </a:t>
            </a:r>
            <a:r>
              <a:rPr lang="tr-TR" dirty="0"/>
              <a:t>kapıyı çalmadan önce almak gerek sağlık riskleri önüne geçilebilir risklerdendir. Kalp krizi, kanser, </a:t>
            </a:r>
            <a:r>
              <a:rPr lang="tr-TR" dirty="0" err="1"/>
              <a:t>by-pass</a:t>
            </a:r>
            <a:r>
              <a:rPr lang="tr-TR" dirty="0"/>
              <a:t>, böbrek yetmezliği ve inme </a:t>
            </a:r>
            <a:r>
              <a:rPr lang="tr-TR" dirty="0" err="1"/>
              <a:t>vs</a:t>
            </a:r>
            <a:r>
              <a:rPr lang="tr-TR" dirty="0"/>
              <a:t> sağlık riskleriyle insanlar sürekli karşı karşıya kalabilirler. İnsanlar bu risklerle karşı karşıya bulunan stresli iş dallarında çalışıyorlarsa riske engel olamıyorlarsa risk karşısında kendilerini garanti altına alabilirler.</a:t>
            </a:r>
          </a:p>
          <a:p>
            <a:pPr algn="just"/>
            <a:endParaRPr lang="tr-TR" dirty="0"/>
          </a:p>
        </p:txBody>
      </p:sp>
      <p:sp>
        <p:nvSpPr>
          <p:cNvPr id="2" name="Başlık 1"/>
          <p:cNvSpPr>
            <a:spLocks noGrp="1"/>
          </p:cNvSpPr>
          <p:nvPr>
            <p:ph type="title"/>
          </p:nvPr>
        </p:nvSpPr>
        <p:spPr/>
        <p:txBody>
          <a:bodyPr/>
          <a:lstStyle/>
          <a:p>
            <a:pPr lvl="4" algn="ctr" rtl="0">
              <a:spcBef>
                <a:spcPct val="0"/>
              </a:spcBef>
            </a:pPr>
            <a:endParaRPr lang="tr-TR" dirty="0"/>
          </a:p>
        </p:txBody>
      </p:sp>
    </p:spTree>
    <p:extLst>
      <p:ext uri="{BB962C8B-B14F-4D97-AF65-F5344CB8AC3E}">
        <p14:creationId xmlns:p14="http://schemas.microsoft.com/office/powerpoint/2010/main" val="327004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İşyeri risklerini iki maddede incelemek gerekir</a:t>
            </a:r>
            <a:r>
              <a:rPr lang="tr-TR" dirty="0" smtClean="0"/>
              <a:t>;</a:t>
            </a:r>
          </a:p>
          <a:p>
            <a:pPr marL="514350" indent="-514350" algn="just">
              <a:buFont typeface="+mj-lt"/>
              <a:buAutoNum type="arabicPeriod"/>
            </a:pPr>
            <a:r>
              <a:rPr lang="tr-TR" b="1" dirty="0" smtClean="0"/>
              <a:t>Tesadüfi Riskler;</a:t>
            </a:r>
          </a:p>
          <a:p>
            <a:pPr marL="514350" indent="-514350" algn="just">
              <a:buFont typeface="+mj-lt"/>
              <a:buAutoNum type="arabicPeriod"/>
            </a:pPr>
            <a:r>
              <a:rPr lang="tr-TR" b="1" dirty="0" smtClean="0"/>
              <a:t>Mesleki riskler;</a:t>
            </a:r>
            <a:endParaRPr lang="tr-TR" dirty="0"/>
          </a:p>
          <a:p>
            <a:pPr algn="just"/>
            <a:endParaRPr lang="tr-TR" dirty="0"/>
          </a:p>
        </p:txBody>
      </p:sp>
      <p:sp>
        <p:nvSpPr>
          <p:cNvPr id="2" name="Başlık 1"/>
          <p:cNvSpPr>
            <a:spLocks noGrp="1"/>
          </p:cNvSpPr>
          <p:nvPr>
            <p:ph type="title"/>
          </p:nvPr>
        </p:nvSpPr>
        <p:spPr/>
        <p:txBody>
          <a:bodyPr>
            <a:normAutofit/>
          </a:bodyPr>
          <a:lstStyle/>
          <a:p>
            <a:pPr lvl="3" algn="ctr" rtl="0">
              <a:spcBef>
                <a:spcPct val="0"/>
              </a:spcBef>
            </a:pPr>
            <a:r>
              <a:rPr lang="tr-TR" sz="3000" b="1" dirty="0"/>
              <a:t>3</a:t>
            </a:r>
            <a:r>
              <a:rPr lang="tr-TR" sz="3000" b="1" dirty="0" smtClean="0"/>
              <a:t>. İşyeri riskleri</a:t>
            </a:r>
            <a:endParaRPr lang="tr-TR" sz="3000" dirty="0"/>
          </a:p>
        </p:txBody>
      </p:sp>
    </p:spTree>
    <p:extLst>
      <p:ext uri="{BB962C8B-B14F-4D97-AF65-F5344CB8AC3E}">
        <p14:creationId xmlns:p14="http://schemas.microsoft.com/office/powerpoint/2010/main" val="262636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514350" indent="-514350" algn="just">
              <a:buFont typeface="+mj-lt"/>
              <a:buAutoNum type="arabicPeriod"/>
            </a:pPr>
            <a:r>
              <a:rPr lang="tr-TR" b="1" dirty="0" smtClean="0"/>
              <a:t>Tesadüfi Riskler; </a:t>
            </a:r>
            <a:r>
              <a:rPr lang="tr-TR" dirty="0" smtClean="0"/>
              <a:t>Tesadüfî olaylar neticesinde meydana gelecek hasarları kapsar. Riskin sigortalanabilmesi için ilk koşul riskin rastlantısal olarak gerçekleşen bir risk olmasıdır. Risk, kesinlikle gerçekleşecek ya da gerçekleşmek üzere olan bir risk olmamalıdır. Altındaki dükkânda yangın çıkan konutun yangın riski sigortası kapsamına alınamaz, henüz deprem olmuş bir bölgede deprem riski güven altına alınmaz. Keza, hayat sigortalarında de ölmek üzere olan bir insanın hayatı sigorta edilmez. </a:t>
            </a:r>
            <a:endParaRPr lang="tr-TR" b="1" dirty="0" smtClean="0"/>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20884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indent="-514350" algn="just">
              <a:buFont typeface="+mj-lt"/>
              <a:buAutoNum type="arabicPeriod" startAt="2"/>
            </a:pPr>
            <a:r>
              <a:rPr lang="tr-TR" b="1" dirty="0" smtClean="0"/>
              <a:t>Mesleki riskler; </a:t>
            </a:r>
            <a:r>
              <a:rPr lang="tr-TR" dirty="0" smtClean="0"/>
              <a:t>Herhangi bir üretim içinde yer alan örneğin; makine imal eden, sağlık sektöründe görev yapan, hizmet üreten araştırma yapan herkes yaptığı iş ile ilgili değişik riskler ile karşı karşıyadır. Bu risklere mesleki riskler denir</a:t>
            </a:r>
            <a:endParaRPr lang="tr-TR" b="1" dirty="0" smtClean="0"/>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24313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Risk, süreçlerin doğal yapısında vardır. Riskten bahsedebilmek için, ortada bir süreç ve süreç sonunda tanımlanmış, ulaşılması istenen bir sonuç olmalıdır. Süreç sonundaki hedefe ulamak için belirlenen yol ne kadar zorunluluklarla çizilmişse, risk o kadar fazladır.</a:t>
            </a:r>
          </a:p>
          <a:p>
            <a:pPr algn="just"/>
            <a:endParaRPr lang="tr-TR" dirty="0"/>
          </a:p>
        </p:txBody>
      </p:sp>
      <p:sp>
        <p:nvSpPr>
          <p:cNvPr id="2" name="Başlık 1"/>
          <p:cNvSpPr>
            <a:spLocks noGrp="1"/>
          </p:cNvSpPr>
          <p:nvPr>
            <p:ph type="title"/>
          </p:nvPr>
        </p:nvSpPr>
        <p:spPr/>
        <p:txBody>
          <a:bodyPr/>
          <a:lstStyle/>
          <a:p>
            <a:pPr lvl="1" algn="ctr" rtl="0">
              <a:spcBef>
                <a:spcPct val="0"/>
              </a:spcBef>
            </a:pPr>
            <a:r>
              <a:rPr lang="tr-TR" b="1" dirty="0"/>
              <a:t>Tedarik Zinciri </a:t>
            </a:r>
            <a:r>
              <a:rPr lang="tr-TR" b="1" dirty="0" smtClean="0"/>
              <a:t>Riskleri</a:t>
            </a:r>
            <a:endParaRPr lang="tr-TR" dirty="0"/>
          </a:p>
        </p:txBody>
      </p:sp>
    </p:spTree>
    <p:extLst>
      <p:ext uri="{BB962C8B-B14F-4D97-AF65-F5344CB8AC3E}">
        <p14:creationId xmlns:p14="http://schemas.microsoft.com/office/powerpoint/2010/main" val="2652932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a:t>Risk her iş ortamının bir parçasıdır. Bugün dünya çapındaki değişimler yeni risk kaynakları yaratmışlardır. Üretimin dış ülkelere, özellikle Çin’e kayması, riski arttırmaktadır. Örneğin SARS virüsünün iş hayatı üzerindeki etkisi basında geniş olarak yer almış ve tedarik zinciri üzerinde olumsuz etkileri olmuştur. Şirketlerin yalnızca güvenlik risklerine tepki göstermek yerine onlardan korunmanın değerini anlamaya ihtiyaçları vardır.</a:t>
            </a:r>
          </a:p>
        </p:txBody>
      </p:sp>
      <p:sp>
        <p:nvSpPr>
          <p:cNvPr id="2" name="Başlık 1"/>
          <p:cNvSpPr>
            <a:spLocks noGrp="1"/>
          </p:cNvSpPr>
          <p:nvPr>
            <p:ph type="title"/>
          </p:nvPr>
        </p:nvSpPr>
        <p:spPr/>
        <p:txBody>
          <a:bodyPr/>
          <a:lstStyle/>
          <a:p>
            <a:pPr lvl="2" algn="ctr" rtl="0">
              <a:spcBef>
                <a:spcPct val="0"/>
              </a:spcBef>
            </a:pPr>
            <a:r>
              <a:rPr lang="tr-TR" b="1" dirty="0"/>
              <a:t>Tedarik Zincirindeki Muhtemel Riskler</a:t>
            </a:r>
            <a:r>
              <a:rPr lang="tr-TR" b="1" dirty="0" smtClean="0"/>
              <a:t>:</a:t>
            </a:r>
            <a:endParaRPr lang="tr-TR" dirty="0"/>
          </a:p>
        </p:txBody>
      </p:sp>
    </p:spTree>
    <p:extLst>
      <p:ext uri="{BB962C8B-B14F-4D97-AF65-F5344CB8AC3E}">
        <p14:creationId xmlns:p14="http://schemas.microsoft.com/office/powerpoint/2010/main" val="424023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5328592"/>
          </a:xfrm>
        </p:spPr>
        <p:txBody>
          <a:bodyPr>
            <a:normAutofit fontScale="77500" lnSpcReduction="20000"/>
          </a:bodyPr>
          <a:lstStyle/>
          <a:p>
            <a:pPr algn="just"/>
            <a:r>
              <a:rPr lang="tr-TR" dirty="0"/>
              <a:t>Artan bir şekilde üretim ve araştırma geliştirme için gerekli olan parçaların dış kaynaklardan temin edilmesi,</a:t>
            </a:r>
          </a:p>
          <a:p>
            <a:pPr algn="just"/>
            <a:r>
              <a:rPr lang="tr-TR" dirty="0"/>
              <a:t>Tedarik zincirinin küreselleşmesi,</a:t>
            </a:r>
          </a:p>
          <a:p>
            <a:pPr algn="just"/>
            <a:r>
              <a:rPr lang="tr-TR" dirty="0"/>
              <a:t>Tedarik üslerinin azalması,</a:t>
            </a:r>
          </a:p>
          <a:p>
            <a:pPr algn="just"/>
            <a:r>
              <a:rPr lang="tr-TR" dirty="0"/>
              <a:t>Şirketler arasında daha fazla iç içe geçmiş ve bütünleşmiş süreçlerin varlığı,</a:t>
            </a:r>
          </a:p>
          <a:p>
            <a:pPr algn="just"/>
            <a:r>
              <a:rPr lang="tr-TR" dirty="0"/>
              <a:t>Azaltılmış koruma önlemlerinin varlığı. Örneğin stoklar ve siparişleri temin etme süresi.</a:t>
            </a:r>
          </a:p>
          <a:p>
            <a:pPr algn="just"/>
            <a:r>
              <a:rPr lang="tr-TR" dirty="0"/>
              <a:t>Daha kısa zaman dilimi ve teslim süresi içinde zamanında teslim için talebin artması,</a:t>
            </a:r>
          </a:p>
          <a:p>
            <a:pPr algn="just"/>
            <a:r>
              <a:rPr lang="tr-TR" dirty="0"/>
              <a:t>Daha kısa ürün ömrü ve sıkıştırılmış ürün pazara sunma süresi,</a:t>
            </a:r>
          </a:p>
          <a:p>
            <a:pPr algn="just"/>
            <a:r>
              <a:rPr lang="tr-TR" dirty="0"/>
              <a:t>Ürün ömrünün başlangıcında hızlı ve sıçramalı talebin oluşması,</a:t>
            </a:r>
          </a:p>
          <a:p>
            <a:pPr algn="just"/>
            <a:r>
              <a:rPr lang="tr-TR" dirty="0"/>
              <a:t>Ana bileşenlerin (parçaların) kapasitesindeki sınırlamalar.</a:t>
            </a:r>
          </a:p>
          <a:p>
            <a:pPr algn="just"/>
            <a:endParaRPr lang="tr-TR" dirty="0"/>
          </a:p>
        </p:txBody>
      </p:sp>
      <p:sp>
        <p:nvSpPr>
          <p:cNvPr id="2" name="Başlık 1"/>
          <p:cNvSpPr>
            <a:spLocks noGrp="1"/>
          </p:cNvSpPr>
          <p:nvPr>
            <p:ph type="title"/>
          </p:nvPr>
        </p:nvSpPr>
        <p:spPr/>
        <p:txBody>
          <a:bodyPr/>
          <a:lstStyle/>
          <a:p>
            <a:pPr lvl="2" algn="ctr" rtl="0">
              <a:spcBef>
                <a:spcPct val="0"/>
              </a:spcBef>
            </a:pPr>
            <a:r>
              <a:rPr lang="tr-TR" b="1" dirty="0"/>
              <a:t>Tedarik Zincirindeki Riskleri Arttıran Durumlar</a:t>
            </a:r>
            <a:r>
              <a:rPr lang="tr-TR" b="1" dirty="0" smtClean="0"/>
              <a:t>:</a:t>
            </a:r>
            <a:endParaRPr lang="tr-TR" dirty="0"/>
          </a:p>
        </p:txBody>
      </p:sp>
    </p:spTree>
    <p:extLst>
      <p:ext uri="{BB962C8B-B14F-4D97-AF65-F5344CB8AC3E}">
        <p14:creationId xmlns:p14="http://schemas.microsoft.com/office/powerpoint/2010/main" val="3923890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Tedarik zincirine ne kadar güvenilirse güvenilsin her zaman riskli durumların belirlenmesine ve gereken önlemlerin alınmasına dikkat edilmelidir</a:t>
            </a:r>
            <a:r>
              <a:rPr lang="tr-TR" dirty="0" smtClean="0"/>
              <a:t>.</a:t>
            </a:r>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203360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600200"/>
            <a:ext cx="8496944" cy="4525963"/>
          </a:xfrm>
        </p:spPr>
        <p:txBody>
          <a:bodyPr>
            <a:normAutofit lnSpcReduction="10000"/>
          </a:bodyPr>
          <a:lstStyle/>
          <a:p>
            <a:pPr algn="just"/>
            <a:r>
              <a:rPr lang="tr-TR" dirty="0" smtClean="0"/>
              <a:t>Şu üç etmen (faktör), şirketlerin çalışma şekillerinin örgütlenmesini ve bu nedenle de üretim sistemi yapısının kendisini değiştirmiştir.</a:t>
            </a:r>
          </a:p>
          <a:p>
            <a:pPr algn="just"/>
            <a:r>
              <a:rPr lang="tr-TR" dirty="0" smtClean="0"/>
              <a:t> Birincisi “</a:t>
            </a:r>
            <a:r>
              <a:rPr lang="tr-TR" b="1" dirty="0" err="1" smtClean="0"/>
              <a:t>birleşme</a:t>
            </a:r>
            <a:r>
              <a:rPr lang="tr-TR" dirty="0" err="1" smtClean="0"/>
              <a:t>”dir</a:t>
            </a:r>
            <a:r>
              <a:rPr lang="tr-TR" dirty="0" smtClean="0"/>
              <a:t>. Sürekli ve zaman zaman çarpıcı bir şekilde, şirket birleşmeleri, şirketlerin diğer şirketler tarafından ele geçirilmeleri, stratejik geri çekilmeler ve iflaslar önde gelen şirketlere birçok küresel  piyasayı tamamen yeniden biçimlendirme fırsatı vermiştir.</a:t>
            </a:r>
          </a:p>
          <a:p>
            <a:pPr algn="just"/>
            <a:endParaRPr lang="tr-TR" dirty="0" smtClean="0"/>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41710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t>RİSK</a:t>
            </a:r>
            <a:endParaRPr lang="tr-TR" dirty="0"/>
          </a:p>
        </p:txBody>
      </p:sp>
      <p:sp>
        <p:nvSpPr>
          <p:cNvPr id="3" name="Alt Başlık 2"/>
          <p:cNvSpPr>
            <a:spLocks noGrp="1"/>
          </p:cNvSpPr>
          <p:nvPr>
            <p:ph type="subTitle" idx="1"/>
          </p:nvPr>
        </p:nvSpPr>
        <p:spPr/>
        <p:txBody>
          <a:bodyPr/>
          <a:lstStyle/>
          <a:p>
            <a:pPr marL="0" lvl="3"/>
            <a:r>
              <a:rPr lang="tr-TR" b="1" dirty="0"/>
              <a:t>RİSK TANIMI VE </a:t>
            </a:r>
            <a:r>
              <a:rPr lang="tr-TR" b="1" dirty="0" smtClean="0"/>
              <a:t>ÇEŞİTLERİ</a:t>
            </a:r>
            <a:endParaRPr lang="tr-TR" b="1" dirty="0"/>
          </a:p>
        </p:txBody>
      </p:sp>
    </p:spTree>
    <p:extLst>
      <p:ext uri="{BB962C8B-B14F-4D97-AF65-F5344CB8AC3E}">
        <p14:creationId xmlns:p14="http://schemas.microsoft.com/office/powerpoint/2010/main" val="3813717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İkincisi, </a:t>
            </a:r>
            <a:r>
              <a:rPr lang="tr-TR" b="1" dirty="0"/>
              <a:t>dikey birleşmenin sona ermesidir</a:t>
            </a:r>
            <a:r>
              <a:rPr lang="tr-TR" dirty="0"/>
              <a:t>. 20. yüzyıl boyunca üretime hakim olmuş devasa, dikine birleşmiş şirketler tam anlamı ile paramparça edilmiş ve parçaları yeni markalar altında birleştirilmiştir. Bu süreç, sorumluluk ve risklerin şirketler arasındaki ve özel sektör ve toplum arasındaki paylaşım şeklini tamamen değiştirmiştir.</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42184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Üçüncüsü, </a:t>
            </a:r>
            <a:r>
              <a:rPr lang="tr-TR" b="1" dirty="0"/>
              <a:t>tam zamanında üretimin yükselişidir</a:t>
            </a:r>
            <a:r>
              <a:rPr lang="tr-TR" dirty="0"/>
              <a:t>. 1980’den başlayarak, birçok ABD şirketi Toyota üretim sistemini benimsemeye ve bu sistemi Toyota’nın hiç bir zaman denemediği kadar büyük ölçekte uygulamaya başlamıştır. Sistem verimli olmuştur; fakat  aynı zamanda benzeri görülmemiş tek kaynaklı bir sisteme dönüşmüş ve malzeme stoklarını tasfiye etmiştir.</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63495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340768"/>
            <a:ext cx="8363272" cy="5112568"/>
          </a:xfrm>
        </p:spPr>
        <p:txBody>
          <a:bodyPr>
            <a:normAutofit fontScale="85000" lnSpcReduction="20000"/>
          </a:bodyPr>
          <a:lstStyle/>
          <a:p>
            <a:pPr algn="just"/>
            <a:r>
              <a:rPr lang="tr-TR" dirty="0" smtClean="0"/>
              <a:t>Tedarik </a:t>
            </a:r>
            <a:r>
              <a:rPr lang="tr-TR" dirty="0"/>
              <a:t>zinciriyle ilgili risk kaynaklarını</a:t>
            </a:r>
            <a:r>
              <a:rPr lang="tr-TR" dirty="0" smtClean="0"/>
              <a:t>,</a:t>
            </a:r>
            <a:endParaRPr lang="tr-TR" dirty="0"/>
          </a:p>
          <a:p>
            <a:pPr marL="514350" indent="-514350" algn="just">
              <a:buFont typeface="+mj-lt"/>
              <a:buAutoNum type="arabicPeriod"/>
            </a:pPr>
            <a:r>
              <a:rPr lang="tr-TR" b="1" dirty="0"/>
              <a:t>Tedarik zinciri </a:t>
            </a:r>
            <a:r>
              <a:rPr lang="tr-TR" b="1" dirty="0" smtClean="0"/>
              <a:t>dışında</a:t>
            </a:r>
            <a:r>
              <a:rPr lang="tr-TR" dirty="0" smtClean="0"/>
              <a:t>; Tedarik zinciri dışından kaynaklanan riskler siyasi riskler, doğal riskler, toplumsal riskler ve sanayi/piyasa riskleri (müşteri taleplerinin yetersizliği gibi) olarak kabul edilir.</a:t>
            </a:r>
            <a:endParaRPr lang="tr-TR" dirty="0"/>
          </a:p>
          <a:p>
            <a:pPr marL="514350" indent="-514350" algn="just">
              <a:buFont typeface="+mj-lt"/>
              <a:buAutoNum type="arabicPeriod"/>
            </a:pPr>
            <a:r>
              <a:rPr lang="tr-TR" b="1" dirty="0"/>
              <a:t>Tedarik zinciri </a:t>
            </a:r>
            <a:r>
              <a:rPr lang="tr-TR" b="1" dirty="0" smtClean="0"/>
              <a:t>içinde; </a:t>
            </a:r>
            <a:r>
              <a:rPr lang="tr-TR" dirty="0" smtClean="0"/>
              <a:t>Tedarik zinciri içinden kaynaklanan riskler, işçi (grevler) veya üretimden (makine arızaları) bilişim sistemleri belirsizliklerine kadar uzanır.</a:t>
            </a:r>
            <a:endParaRPr lang="tr-TR" dirty="0"/>
          </a:p>
          <a:p>
            <a:pPr marL="514350" indent="-514350" algn="just">
              <a:buFont typeface="+mj-lt"/>
              <a:buAutoNum type="arabicPeriod"/>
            </a:pPr>
            <a:r>
              <a:rPr lang="tr-TR" b="1" dirty="0"/>
              <a:t>Ağ ile ilgili olacak </a:t>
            </a:r>
            <a:r>
              <a:rPr lang="tr-TR" b="1" dirty="0" smtClean="0"/>
              <a:t>şekilde; </a:t>
            </a:r>
            <a:r>
              <a:rPr lang="tr-TR" dirty="0" smtClean="0"/>
              <a:t>Ağ </a:t>
            </a:r>
            <a:r>
              <a:rPr lang="tr-TR" dirty="0"/>
              <a:t>ile ilgili riskler tedarik zinciri içindeki kurumların arasındaki etkileşim ve işbirliğinden kaynaklanır. Buna örnek olarak, yetersiz etkileşim ve işbirliği gösterilebilir.</a:t>
            </a:r>
          </a:p>
          <a:p>
            <a:pPr algn="just"/>
            <a:endParaRPr lang="tr-TR" dirty="0"/>
          </a:p>
        </p:txBody>
      </p:sp>
      <p:sp>
        <p:nvSpPr>
          <p:cNvPr id="2" name="Başlık 1"/>
          <p:cNvSpPr>
            <a:spLocks noGrp="1"/>
          </p:cNvSpPr>
          <p:nvPr>
            <p:ph type="title"/>
          </p:nvPr>
        </p:nvSpPr>
        <p:spPr/>
        <p:txBody>
          <a:bodyPr/>
          <a:lstStyle/>
          <a:p>
            <a:pPr lvl="2" algn="ctr" rtl="0">
              <a:spcBef>
                <a:spcPct val="0"/>
              </a:spcBef>
            </a:pPr>
            <a:r>
              <a:rPr lang="tr-TR" b="1" dirty="0"/>
              <a:t>Tedarik Zincirindeki Risklere Karşı Alınabilecek Önlemler</a:t>
            </a:r>
            <a:r>
              <a:rPr lang="tr-TR" b="1" dirty="0" smtClean="0"/>
              <a:t>:</a:t>
            </a:r>
            <a:endParaRPr lang="tr-TR" dirty="0"/>
          </a:p>
        </p:txBody>
      </p:sp>
    </p:spTree>
    <p:extLst>
      <p:ext uri="{BB962C8B-B14F-4D97-AF65-F5344CB8AC3E}">
        <p14:creationId xmlns:p14="http://schemas.microsoft.com/office/powerpoint/2010/main" val="271694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indent="-514350" algn="just">
              <a:buFont typeface="+mj-lt"/>
              <a:buAutoNum type="arabicPeriod"/>
            </a:pPr>
            <a:r>
              <a:rPr lang="tr-TR" b="1" dirty="0"/>
              <a:t>Fiziki Risk: </a:t>
            </a:r>
            <a:r>
              <a:rPr lang="tr-TR" dirty="0"/>
              <a:t>Nakliye, depolama, yükleme/ boşaltma, işleme, üretim ve yardımcı faaliyetlerden oluşan geleneksel lojistik faaliyetlerini temsil eder. Burada risk nakliye hasarını, malların tahrip olmasını, stoklara erişilememesini, üretimin aksamasını ve daha birçok şeyi kapsamaktadır.</a:t>
            </a:r>
          </a:p>
          <a:p>
            <a:pPr algn="just"/>
            <a:endParaRPr lang="tr-TR" dirty="0"/>
          </a:p>
        </p:txBody>
      </p:sp>
      <p:sp>
        <p:nvSpPr>
          <p:cNvPr id="2" name="Başlık 1"/>
          <p:cNvSpPr>
            <a:spLocks noGrp="1"/>
          </p:cNvSpPr>
          <p:nvPr>
            <p:ph type="title"/>
          </p:nvPr>
        </p:nvSpPr>
        <p:spPr/>
        <p:txBody>
          <a:bodyPr>
            <a:normAutofit/>
          </a:bodyPr>
          <a:lstStyle/>
          <a:p>
            <a:r>
              <a:rPr lang="tr-TR" sz="2500" dirty="0"/>
              <a:t>Tedarik zincirleri içindeki riskleri ve belirsizlikleri tanımlamak için yapılan sınıflandırmada</a:t>
            </a:r>
          </a:p>
        </p:txBody>
      </p:sp>
    </p:spTree>
    <p:extLst>
      <p:ext uri="{BB962C8B-B14F-4D97-AF65-F5344CB8AC3E}">
        <p14:creationId xmlns:p14="http://schemas.microsoft.com/office/powerpoint/2010/main" val="339279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514350" indent="-514350" algn="just">
              <a:buFont typeface="+mj-lt"/>
              <a:buAutoNum type="arabicPeriod" startAt="2"/>
            </a:pPr>
            <a:r>
              <a:rPr lang="tr-TR" b="1" dirty="0"/>
              <a:t>Mali Risk: </a:t>
            </a:r>
            <a:r>
              <a:rPr lang="tr-TR" dirty="0" smtClean="0"/>
              <a:t>Buradaki </a:t>
            </a:r>
            <a:r>
              <a:rPr lang="tr-TR" dirty="0"/>
              <a:t>riskler ödeme sürecindeki bozukluklar, uygun olmayan yatırımlar ve tüm tedarik zincirini maliyet açısından şeffaf yapmamadır. Borçlar ve alacakları içeren ödemeler sürecinin güvenliği riski ilgilendiren ilk alandır.</a:t>
            </a:r>
          </a:p>
          <a:p>
            <a:endParaRPr lang="tr-TR" dirty="0"/>
          </a:p>
        </p:txBody>
      </p:sp>
      <p:sp>
        <p:nvSpPr>
          <p:cNvPr id="2" name="Başlık 1"/>
          <p:cNvSpPr>
            <a:spLocks noGrp="1"/>
          </p:cNvSpPr>
          <p:nvPr>
            <p:ph type="title"/>
          </p:nvPr>
        </p:nvSpPr>
        <p:spPr/>
        <p:txBody>
          <a:bodyPr/>
          <a:lstStyle/>
          <a:p>
            <a:r>
              <a:rPr lang="tr-TR" sz="2500" dirty="0">
                <a:solidFill>
                  <a:prstClr val="black"/>
                </a:solidFill>
              </a:rPr>
              <a:t>Tedarik zincirleri içindeki riskleri ve belirsizlikleri tanımlamak için yapılan sınıflandırmada</a:t>
            </a:r>
            <a:endParaRPr lang="tr-TR" dirty="0"/>
          </a:p>
        </p:txBody>
      </p:sp>
    </p:spTree>
    <p:extLst>
      <p:ext uri="{BB962C8B-B14F-4D97-AF65-F5344CB8AC3E}">
        <p14:creationId xmlns:p14="http://schemas.microsoft.com/office/powerpoint/2010/main" val="176781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514350" indent="-514350" algn="just">
              <a:buFont typeface="+mj-lt"/>
              <a:buAutoNum type="arabicPeriod" startAt="3"/>
            </a:pPr>
            <a:r>
              <a:rPr lang="tr-TR" b="1" dirty="0" err="1"/>
              <a:t>Bilişimsel</a:t>
            </a:r>
            <a:r>
              <a:rPr lang="tr-TR" b="1" dirty="0"/>
              <a:t> Risk: </a:t>
            </a:r>
            <a:r>
              <a:rPr lang="tr-TR" dirty="0"/>
              <a:t>İşlemler ve elektronik sistemler, veri hareket düzenekleri, kilit bilgilere ulaşma, veri toplama ve kullanma, süreçleri işletme, piyasa istihbaratından oluşan </a:t>
            </a:r>
            <a:r>
              <a:rPr lang="tr-TR" dirty="0" err="1"/>
              <a:t>bilişimsel</a:t>
            </a:r>
            <a:r>
              <a:rPr lang="tr-TR" dirty="0"/>
              <a:t> alt-zincirler etkinlikleri, uyarlanmış ürün hareketleri ve hizmet seferberliği yaratmak için kullanılır. </a:t>
            </a:r>
          </a:p>
        </p:txBody>
      </p:sp>
      <p:sp>
        <p:nvSpPr>
          <p:cNvPr id="2" name="Başlık 1"/>
          <p:cNvSpPr>
            <a:spLocks noGrp="1"/>
          </p:cNvSpPr>
          <p:nvPr>
            <p:ph type="title"/>
          </p:nvPr>
        </p:nvSpPr>
        <p:spPr/>
        <p:txBody>
          <a:bodyPr/>
          <a:lstStyle/>
          <a:p>
            <a:r>
              <a:rPr lang="tr-TR" sz="2500" dirty="0">
                <a:solidFill>
                  <a:prstClr val="black"/>
                </a:solidFill>
              </a:rPr>
              <a:t>Tedarik zincirleri içindeki riskleri ve belirsizlikleri tanımlamak için yapılan sınıflandırmada</a:t>
            </a:r>
            <a:endParaRPr lang="tr-TR" dirty="0"/>
          </a:p>
        </p:txBody>
      </p:sp>
    </p:spTree>
    <p:extLst>
      <p:ext uri="{BB962C8B-B14F-4D97-AF65-F5344CB8AC3E}">
        <p14:creationId xmlns:p14="http://schemas.microsoft.com/office/powerpoint/2010/main" val="3712470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514350" indent="-514350" algn="just">
              <a:buFont typeface="+mj-lt"/>
              <a:buAutoNum type="arabicPeriod" startAt="4"/>
            </a:pPr>
            <a:r>
              <a:rPr lang="tr-TR" b="1" dirty="0"/>
              <a:t>Şirket İlişkilerinden Doğan Risk: </a:t>
            </a:r>
            <a:r>
              <a:rPr lang="tr-TR" dirty="0"/>
              <a:t>En yüksek faydayı sağlamak için tedarikçi, kurum ve müşteriler arasındaki en uygun bağlar ile kurum içinde iç tedarik işi ilişkilerini içerir. Yakın bir zamandan itibaren, tedarik zinciri yönetimi ve satın alma müdürleri aynı şirket içinde diğerleriyle daha güçlü bağlantı ve ilişkiler kurmanın artan önemini görmüşlerdir. Bu ilişkinin önemini göremeyen yönetici ve müdürler, eksik iletişim sonucu eksik bilgilere sahip olacaklar ve dolayısıyla pek de doğru olmayan kararlar alma riski içine gireceklerdir.</a:t>
            </a:r>
          </a:p>
          <a:p>
            <a:pPr algn="just"/>
            <a:endParaRPr lang="tr-TR" dirty="0"/>
          </a:p>
        </p:txBody>
      </p:sp>
      <p:sp>
        <p:nvSpPr>
          <p:cNvPr id="2" name="Başlık 1"/>
          <p:cNvSpPr>
            <a:spLocks noGrp="1"/>
          </p:cNvSpPr>
          <p:nvPr>
            <p:ph type="title"/>
          </p:nvPr>
        </p:nvSpPr>
        <p:spPr/>
        <p:txBody>
          <a:bodyPr/>
          <a:lstStyle/>
          <a:p>
            <a:r>
              <a:rPr lang="tr-TR" sz="2500" dirty="0">
                <a:solidFill>
                  <a:prstClr val="black"/>
                </a:solidFill>
              </a:rPr>
              <a:t>Tedarik zincirleri içindeki riskleri ve belirsizlikleri tanımlamak için yapılan sınıflandırmada</a:t>
            </a:r>
            <a:endParaRPr lang="tr-TR" dirty="0"/>
          </a:p>
        </p:txBody>
      </p:sp>
    </p:spTree>
    <p:extLst>
      <p:ext uri="{BB962C8B-B14F-4D97-AF65-F5344CB8AC3E}">
        <p14:creationId xmlns:p14="http://schemas.microsoft.com/office/powerpoint/2010/main" val="164066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marL="514350" indent="-514350" algn="just">
              <a:buFont typeface="+mj-lt"/>
              <a:buAutoNum type="arabicPeriod" startAt="5"/>
            </a:pPr>
            <a:r>
              <a:rPr lang="tr-TR" b="1" dirty="0"/>
              <a:t>Yeni Fikirlerin Getireceği Risk: </a:t>
            </a:r>
            <a:r>
              <a:rPr lang="tr-TR" dirty="0"/>
              <a:t>Ürün, hizmet ve süreç fırsatlarını keşfetmek ve piyasaya sunmak amacıyla şirket içinde, müşteriler, tedarikçiler ve diğer kaynak sağlayan taraflar arasındaki bağlantılar ve süreçlerdir. Yeni fikirler, müşterilerin ihtiyaçlarını içinde barındırıyor ve süreci daha etkin bir hale getiriyorsa işletmeyi ileri götürmesi açısından çok önemlidir. Fakat hiçbir katkısı olamayacak yeni fikirleri hayata geçirmek boşuna umutlanmak olabileceği gibi kayıplardan dolayı maliyete yol açacaktır.</a:t>
            </a:r>
          </a:p>
          <a:p>
            <a:pPr algn="just"/>
            <a:endParaRPr lang="tr-TR" dirty="0"/>
          </a:p>
        </p:txBody>
      </p:sp>
      <p:sp>
        <p:nvSpPr>
          <p:cNvPr id="2" name="Başlık 1"/>
          <p:cNvSpPr>
            <a:spLocks noGrp="1"/>
          </p:cNvSpPr>
          <p:nvPr>
            <p:ph type="title"/>
          </p:nvPr>
        </p:nvSpPr>
        <p:spPr/>
        <p:txBody>
          <a:bodyPr/>
          <a:lstStyle/>
          <a:p>
            <a:r>
              <a:rPr lang="tr-TR" sz="2500" dirty="0">
                <a:solidFill>
                  <a:prstClr val="black"/>
                </a:solidFill>
              </a:rPr>
              <a:t>Tedarik zincirleri içindeki riskleri ve belirsizlikleri tanımlamak için yapılan sınıflandırmada</a:t>
            </a:r>
            <a:endParaRPr lang="tr-TR" dirty="0"/>
          </a:p>
        </p:txBody>
      </p:sp>
    </p:spTree>
    <p:extLst>
      <p:ext uri="{BB962C8B-B14F-4D97-AF65-F5344CB8AC3E}">
        <p14:creationId xmlns:p14="http://schemas.microsoft.com/office/powerpoint/2010/main" val="320585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3"/>
            <a:r>
              <a:rPr lang="tr-TR" dirty="0"/>
              <a:t>Tedarikçi sorunları: Finansal, kalite, yerine getirilemeyen teslimatlar,</a:t>
            </a:r>
          </a:p>
          <a:p>
            <a:pPr lvl="3"/>
            <a:r>
              <a:rPr lang="tr-TR" dirty="0"/>
              <a:t>Ana tedarikçinin zararı (karışıklık/ doğal afet),</a:t>
            </a:r>
          </a:p>
          <a:p>
            <a:pPr lvl="3"/>
            <a:r>
              <a:rPr lang="tr-TR" dirty="0"/>
              <a:t>Lojistik rotası veya akışının aksaması,</a:t>
            </a:r>
          </a:p>
          <a:p>
            <a:pPr lvl="3"/>
            <a:r>
              <a:rPr lang="tr-TR" dirty="0"/>
              <a:t>Bina ve makinelerdeki yangın,</a:t>
            </a:r>
          </a:p>
          <a:p>
            <a:pPr lvl="3"/>
            <a:r>
              <a:rPr lang="tr-TR" dirty="0"/>
              <a:t>Ana makinelerdeki veya tesislerdeki zarar,</a:t>
            </a:r>
          </a:p>
          <a:p>
            <a:pPr lvl="3"/>
            <a:r>
              <a:rPr lang="tr-TR" dirty="0"/>
              <a:t>Lojistik hizmeti veren şirkette sorunların olması,</a:t>
            </a:r>
          </a:p>
          <a:p>
            <a:pPr lvl="3"/>
            <a:r>
              <a:rPr lang="tr-TR" dirty="0"/>
              <a:t>Bilişim sistemleri başarısızlıkları,</a:t>
            </a:r>
          </a:p>
          <a:p>
            <a:pPr lvl="3"/>
            <a:r>
              <a:rPr lang="tr-TR" dirty="0"/>
              <a:t>Bilgisayar virüsleri,</a:t>
            </a:r>
          </a:p>
          <a:p>
            <a:pPr lvl="3"/>
            <a:r>
              <a:rPr lang="tr-TR" dirty="0"/>
              <a:t>İşçi sorunları,</a:t>
            </a:r>
          </a:p>
          <a:p>
            <a:pPr lvl="3"/>
            <a:r>
              <a:rPr lang="tr-TR" dirty="0"/>
              <a:t>Terörist saldırılar.</a:t>
            </a:r>
          </a:p>
          <a:p>
            <a:pPr marL="0" indent="0">
              <a:buNone/>
            </a:pPr>
            <a:endParaRPr lang="tr-TR" dirty="0"/>
          </a:p>
        </p:txBody>
      </p:sp>
      <p:sp>
        <p:nvSpPr>
          <p:cNvPr id="2" name="Başlık 1"/>
          <p:cNvSpPr>
            <a:spLocks noGrp="1"/>
          </p:cNvSpPr>
          <p:nvPr>
            <p:ph type="title"/>
          </p:nvPr>
        </p:nvSpPr>
        <p:spPr/>
        <p:txBody>
          <a:bodyPr>
            <a:noAutofit/>
          </a:bodyPr>
          <a:lstStyle/>
          <a:p>
            <a:r>
              <a:rPr lang="tr-TR" sz="3200" dirty="0"/>
              <a:t>Önem derecesine göre sıralanmış ilk on tedarik zinciri riskleri ise aşağıdaki şekildedir;</a:t>
            </a:r>
            <a:br>
              <a:rPr lang="tr-TR" sz="3200" dirty="0"/>
            </a:br>
            <a:endParaRPr lang="tr-TR" sz="3200" dirty="0"/>
          </a:p>
        </p:txBody>
      </p:sp>
    </p:spTree>
    <p:extLst>
      <p:ext uri="{BB962C8B-B14F-4D97-AF65-F5344CB8AC3E}">
        <p14:creationId xmlns:p14="http://schemas.microsoft.com/office/powerpoint/2010/main" val="4137012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Yer kürenin uzak bir noktasındaki herhangi bir siyasal veya doğal felaketin hepimizin bağlı bulunduğu temel sistemi bozabileceği bir dünyada yaşamakta olduğumuzdan;</a:t>
            </a:r>
            <a:r>
              <a:rPr lang="tr-TR" b="1" dirty="0"/>
              <a:t>1</a:t>
            </a:r>
            <a:r>
              <a:rPr lang="tr-TR" dirty="0"/>
              <a:t> Kore yarımadasında çıkacak bir savaşta veya </a:t>
            </a:r>
            <a:r>
              <a:rPr lang="tr-TR" b="1" dirty="0"/>
              <a:t>2</a:t>
            </a:r>
            <a:r>
              <a:rPr lang="tr-TR" dirty="0"/>
              <a:t> güney Hindistan’da patlayacak bir ayaklanmada veya </a:t>
            </a:r>
            <a:r>
              <a:rPr lang="tr-TR" b="1" dirty="0"/>
              <a:t>3</a:t>
            </a:r>
            <a:r>
              <a:rPr lang="tr-TR" dirty="0"/>
              <a:t> sanayileşmiş Asya’daki bir kuş gribi salgını durumunda büyük aksaklıklar olacaktır.</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37830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smtClean="0"/>
              <a:t>Henüz gerçekleşmemiş olmakla birlikte gerçekleşme ihtimali olan ve gerçekleştiğinde maddi veya manevi zararla uğrama tehlikesi olarak adlandırılabilir.</a:t>
            </a:r>
          </a:p>
          <a:p>
            <a:r>
              <a:rPr lang="tr-TR" dirty="0"/>
              <a:t>Riskin iki temel bileşeni </a:t>
            </a:r>
            <a:r>
              <a:rPr lang="tr-TR" dirty="0" smtClean="0"/>
              <a:t>;</a:t>
            </a:r>
            <a:endParaRPr lang="tr-TR" dirty="0"/>
          </a:p>
          <a:p>
            <a:pPr lvl="2"/>
            <a:r>
              <a:rPr lang="tr-TR" dirty="0"/>
              <a:t>Oluşma olasılığı,</a:t>
            </a:r>
          </a:p>
          <a:p>
            <a:pPr lvl="2"/>
            <a:r>
              <a:rPr lang="tr-TR" dirty="0"/>
              <a:t>Oluşması durumunda sonucu ne ölçüde etkileyeceğidir.</a:t>
            </a:r>
          </a:p>
          <a:p>
            <a:endParaRPr lang="tr-TR" dirty="0"/>
          </a:p>
        </p:txBody>
      </p:sp>
      <p:sp>
        <p:nvSpPr>
          <p:cNvPr id="2" name="Başlık 1"/>
          <p:cNvSpPr>
            <a:spLocks noGrp="1"/>
          </p:cNvSpPr>
          <p:nvPr>
            <p:ph type="title"/>
          </p:nvPr>
        </p:nvSpPr>
        <p:spPr/>
        <p:txBody>
          <a:bodyPr/>
          <a:lstStyle/>
          <a:p>
            <a:r>
              <a:rPr lang="tr-TR" dirty="0"/>
              <a:t>Riskin Tanımı</a:t>
            </a:r>
          </a:p>
        </p:txBody>
      </p:sp>
    </p:spTree>
    <p:extLst>
      <p:ext uri="{BB962C8B-B14F-4D97-AF65-F5344CB8AC3E}">
        <p14:creationId xmlns:p14="http://schemas.microsoft.com/office/powerpoint/2010/main" val="2493735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Birinci durumda, dünya “D-ram” çipleri üretiminin yaklaşık yarısını, “</a:t>
            </a:r>
            <a:r>
              <a:rPr lang="tr-TR" dirty="0" err="1"/>
              <a:t>Nand</a:t>
            </a:r>
            <a:r>
              <a:rPr lang="tr-TR" dirty="0"/>
              <a:t> </a:t>
            </a:r>
            <a:r>
              <a:rPr lang="tr-TR" dirty="0" err="1"/>
              <a:t>flash</a:t>
            </a:r>
            <a:r>
              <a:rPr lang="tr-TR" dirty="0"/>
              <a:t>” çipleri üretiminin yüzde altmış beşini veya daha fazlasını hemen yitirebilirdi. En azından, bunun sonucunda, elektronik sanayinde ve elektronik parçalara bağımlı tüm sanayilerde toptan bir çöküş ve karışıklık olabilirdi.</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342576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İkinci durumda, bir çok küresel şirket, buna bankalar da dahil, bilgi işleme yeteneklerini yitirebilirlerdi çünkü bu şirketler arka büro işlerini bu bölgede konuşlandırmışlardı.</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761242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Üçüncü durum, üretim sisteminin hiç kimsenin beklemediği yönlere doğru geliştiğinin korkutucu kanıtını sunmaktadır. Bir salgın hastalık durumunda çökecek sınır ötesi sistemlerden biri de ABD’nin koruyucu maskeleridir; çünkü bu maskeleri salgının çıktığı bölgelerden almaktadır.</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221954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Tedarik zinciri yönetiminin ana odak noktası felaket getiren tahrip edici etkilerden veya tedarik zinciri içinde olabilecek daha küçük karışıklıkları anlamaya ve onlardan sakınmaya çalışmaktır. Son yıllardaki risk kaynakları ve tedarik zincirindeki tahrip edici etkilerin bazı örnekleri şu şekildedir;</a:t>
            </a:r>
          </a:p>
          <a:p>
            <a:pPr algn="just"/>
            <a:endParaRPr lang="tr-TR" dirty="0"/>
          </a:p>
        </p:txBody>
      </p:sp>
      <p:sp>
        <p:nvSpPr>
          <p:cNvPr id="2" name="Başlık 1"/>
          <p:cNvSpPr>
            <a:spLocks noGrp="1"/>
          </p:cNvSpPr>
          <p:nvPr>
            <p:ph type="title"/>
          </p:nvPr>
        </p:nvSpPr>
        <p:spPr/>
        <p:txBody>
          <a:bodyPr/>
          <a:lstStyle/>
          <a:p>
            <a:pPr lvl="2" algn="ctr" rtl="0">
              <a:spcBef>
                <a:spcPct val="0"/>
              </a:spcBef>
            </a:pPr>
            <a:r>
              <a:rPr lang="tr-TR" b="1" dirty="0"/>
              <a:t>Tedarik Zincirindeki Risk </a:t>
            </a:r>
            <a:r>
              <a:rPr lang="tr-TR" b="1" dirty="0" smtClean="0"/>
              <a:t>Örnekleri</a:t>
            </a:r>
            <a:endParaRPr lang="tr-TR" dirty="0"/>
          </a:p>
        </p:txBody>
      </p:sp>
    </p:spTree>
    <p:extLst>
      <p:ext uri="{BB962C8B-B14F-4D97-AF65-F5344CB8AC3E}">
        <p14:creationId xmlns:p14="http://schemas.microsoft.com/office/powerpoint/2010/main" val="371939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42900" lvl="3" indent="-342900" algn="just">
              <a:buFont typeface="Arial" panose="020B0604020202020204" pitchFamily="34" charset="0"/>
              <a:buChar char="•"/>
            </a:pPr>
            <a:r>
              <a:rPr lang="tr-TR" sz="3200" b="1" dirty="0"/>
              <a:t>Kasırgalar</a:t>
            </a:r>
            <a:r>
              <a:rPr lang="tr-TR" sz="3200" dirty="0"/>
              <a:t>: Floyd Kasırgası, Daimler-</a:t>
            </a:r>
            <a:r>
              <a:rPr lang="tr-TR" sz="3200" dirty="0" err="1"/>
              <a:t>Chrysler’in</a:t>
            </a:r>
            <a:r>
              <a:rPr lang="tr-TR" sz="3200" dirty="0"/>
              <a:t> </a:t>
            </a:r>
            <a:r>
              <a:rPr lang="tr-TR" sz="3200" dirty="0" err="1"/>
              <a:t>Greenville</a:t>
            </a:r>
            <a:r>
              <a:rPr lang="tr-TR" sz="3200" dirty="0"/>
              <a:t>, Kuzey Carolina’daki süspansiyon üreten tesisini sel altında bırakmıştır. Bunun sonucunda, şirketin Kuzey Amerika’da bulunan yedi tesisi bir hafta kapanmak zorunda kalmıştır.</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63803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b="1" dirty="0"/>
              <a:t>Hastalıklar</a:t>
            </a:r>
            <a:r>
              <a:rPr lang="tr-TR" dirty="0"/>
              <a:t>: Büyük Britanya’da 2001 yılında çıkan şarbon salgını, gıda  sanayini daha fazla etkilemiştir. Bunun nedeni 25 yıl öncesinde yerel olan tedarik ağının bugün hem ulusal hem de uluslararası çapta olmasıdır ve sanayinin daha fazla bütünleşmesidir. Bu salgından Volvo ve Jaguar gibi lüks otomobil üreticileri de etkilenmiş ve otomobil döşemesi için kaliteli deri bulamadıkları için teslimatları durdurmuşlardır.</a:t>
            </a:r>
          </a:p>
          <a:p>
            <a:pPr marL="0" indent="0" algn="just">
              <a:buNone/>
            </a:pPr>
            <a:endParaRPr lang="tr-TR" sz="3600"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196856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b="1" dirty="0"/>
              <a:t>Yangınlar</a:t>
            </a:r>
            <a:r>
              <a:rPr lang="tr-TR" dirty="0"/>
              <a:t>: Toyota, 1997 Şubatında fren yağı </a:t>
            </a:r>
            <a:r>
              <a:rPr lang="tr-TR" dirty="0" err="1"/>
              <a:t>oranlayıcı</a:t>
            </a:r>
            <a:r>
              <a:rPr lang="tr-TR" dirty="0"/>
              <a:t> </a:t>
            </a:r>
            <a:r>
              <a:rPr lang="tr-TR" dirty="0" err="1"/>
              <a:t>valfları</a:t>
            </a:r>
            <a:r>
              <a:rPr lang="tr-TR" dirty="0"/>
              <a:t> üreten tedarikçi olan </a:t>
            </a:r>
            <a:r>
              <a:rPr lang="tr-TR" dirty="0" err="1"/>
              <a:t>Aisin</a:t>
            </a:r>
            <a:r>
              <a:rPr lang="tr-TR" dirty="0"/>
              <a:t> </a:t>
            </a:r>
            <a:r>
              <a:rPr lang="tr-TR" dirty="0" err="1"/>
              <a:t>Seiki’nin</a:t>
            </a:r>
            <a:r>
              <a:rPr lang="tr-TR" dirty="0"/>
              <a:t> tesisindeki yangından sonra 18 tesisini iki haftalığına kapatmıştır. Bu aksaklıktan doğan zararın 195 milyon dolar, satış kaybının ise 70,000 araç (yaklaşık 325 milyon dolar değerinde) olduğu tahmin edilmiştir</a:t>
            </a:r>
            <a:r>
              <a:rPr lang="tr-TR" dirty="0" smtClean="0"/>
              <a:t>.</a:t>
            </a:r>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727617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42900" lvl="3" indent="-342900" algn="just">
              <a:buFont typeface="Arial" panose="020B0604020202020204" pitchFamily="34" charset="0"/>
              <a:buChar char="•"/>
            </a:pPr>
            <a:r>
              <a:rPr lang="tr-TR" sz="3200" b="1" dirty="0"/>
              <a:t>Talep: </a:t>
            </a:r>
            <a:r>
              <a:rPr lang="tr-TR" sz="3200" dirty="0"/>
              <a:t>2001 yılında birden bire azalan talepler </a:t>
            </a:r>
            <a:r>
              <a:rPr lang="tr-TR" sz="3200" dirty="0" err="1"/>
              <a:t>Cisko’ya</a:t>
            </a:r>
            <a:r>
              <a:rPr lang="tr-TR" sz="3200" dirty="0"/>
              <a:t> kesinleşmiş tedarik anlaşmalarından dolayı 2,5 milyon dolarlık fazla stok yapmasına neden olmuştur</a:t>
            </a:r>
            <a:r>
              <a:rPr lang="tr-TR" sz="3200" dirty="0" smtClean="0"/>
              <a:t>.</a:t>
            </a:r>
            <a:endParaRPr lang="tr-TR" sz="3200"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282097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42900" lvl="3" indent="-342900" algn="just">
              <a:buFont typeface="Arial" panose="020B0604020202020204" pitchFamily="34" charset="0"/>
              <a:buChar char="•"/>
            </a:pPr>
            <a:r>
              <a:rPr lang="tr-TR" sz="3200" b="1" dirty="0"/>
              <a:t>Tedarik: </a:t>
            </a:r>
            <a:r>
              <a:rPr lang="tr-TR" sz="3200" dirty="0"/>
              <a:t>Yetersiz tedarik planlaması </a:t>
            </a:r>
            <a:r>
              <a:rPr lang="tr-TR" sz="3200" dirty="0" err="1"/>
              <a:t>Nike</a:t>
            </a:r>
            <a:r>
              <a:rPr lang="tr-TR" sz="3200" dirty="0"/>
              <a:t> firmasının 2001 yılında hedeften  100 milyon dolarlık daha az satış yapmasına neden olmuştur</a:t>
            </a:r>
            <a:r>
              <a:rPr lang="tr-TR" sz="3200" dirty="0" smtClean="0"/>
              <a:t>.</a:t>
            </a:r>
            <a:endParaRPr lang="tr-TR" sz="3200"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38719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42900" lvl="3" indent="-342900" algn="just">
              <a:buFont typeface="Arial" panose="020B0604020202020204" pitchFamily="34" charset="0"/>
              <a:buChar char="•"/>
            </a:pPr>
            <a:r>
              <a:rPr lang="tr-TR" sz="3200" b="1" dirty="0"/>
              <a:t>Tedarik zinciri kapasitesi riskleri: </a:t>
            </a:r>
            <a:r>
              <a:rPr lang="tr-TR" sz="3200" dirty="0"/>
              <a:t>Talebin çok belirsiz olduğu ve kapasite dar boğazının piyasadaki dalgalanmalara yanıt veremeyecek olduğu bir durumda, kapasite artırımı için yatırım yapma riski tüm tedarik zinciri için ortak bir sorun olmalıdır ve tedarik zinciri risklerini paylaşmak için çeşitli araçlar kullanılabilir</a:t>
            </a:r>
            <a:r>
              <a:rPr lang="tr-TR" sz="3200" dirty="0" smtClean="0"/>
              <a:t>.</a:t>
            </a:r>
            <a:endParaRPr lang="tr-TR" sz="3200"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609031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Ancak riskin yalnızca olumsuz etkileri olan bir kavram olduğunu düşünmek büyük bir yanlış olur. Riske kazanç elde etme fırsatı olarak bakılmalı, fırsata dönüştürülmesi için sistematik bir çaba gösterilmelidir.</a:t>
            </a:r>
          </a:p>
          <a:p>
            <a:pPr marL="0" indent="0" algn="just">
              <a:buNone/>
            </a:pPr>
            <a:endParaRPr lang="tr-TR" dirty="0"/>
          </a:p>
          <a:p>
            <a:pPr algn="just"/>
            <a:r>
              <a:rPr lang="tr-TR" dirty="0"/>
              <a:t>Riskin matematik ifadesi ise şöyledir</a:t>
            </a:r>
            <a:r>
              <a:rPr lang="tr-TR" dirty="0" smtClean="0"/>
              <a:t>.</a:t>
            </a:r>
            <a:endParaRPr lang="tr-TR" dirty="0"/>
          </a:p>
          <a:p>
            <a:pPr algn="just"/>
            <a:r>
              <a:rPr lang="tr-TR" b="1" dirty="0"/>
              <a:t>Risk = Olasılık x Şiddet</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399445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b="1" dirty="0"/>
              <a:t>İşçi Sorunları: </a:t>
            </a:r>
            <a:r>
              <a:rPr lang="tr-TR" dirty="0"/>
              <a:t>ABD batı kıyısındaki </a:t>
            </a:r>
            <a:r>
              <a:rPr lang="tr-TR" dirty="0" err="1"/>
              <a:t>Longshoremen’s</a:t>
            </a:r>
            <a:r>
              <a:rPr lang="tr-TR" dirty="0"/>
              <a:t> sendikasına üye 100’den daha az işçinin grevi tüm tatil sezonunda Kuzey Amerika ve Avrupa’da tüketici ürünlerinin  satışlarında  belirgin  bir  azalmaya  neden  olmuştur.  Pasifik’te </a:t>
            </a:r>
            <a:r>
              <a:rPr lang="tr-TR" dirty="0" err="1" smtClean="0"/>
              <a:t>birgeminin</a:t>
            </a:r>
            <a:r>
              <a:rPr lang="tr-TR" dirty="0" smtClean="0"/>
              <a:t> </a:t>
            </a:r>
            <a:r>
              <a:rPr lang="tr-TR" dirty="0"/>
              <a:t>ulaşım zamanı bir ay olmasına rağmen bazı konteynırların teslim alınması ve işlerin normale dönmesi altı ay sürmüştür.</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635164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42900" lvl="3" indent="-342900" algn="just">
              <a:buFont typeface="Arial" panose="020B0604020202020204" pitchFamily="34" charset="0"/>
              <a:buChar char="•"/>
            </a:pPr>
            <a:r>
              <a:rPr lang="tr-TR" sz="3200" b="1" dirty="0"/>
              <a:t>Hastalıklar: </a:t>
            </a:r>
            <a:r>
              <a:rPr lang="tr-TR" sz="3200" dirty="0"/>
              <a:t>2003’teki Çin ve </a:t>
            </a:r>
            <a:r>
              <a:rPr lang="tr-TR" sz="3200" dirty="0" err="1"/>
              <a:t>Hongkong’taki</a:t>
            </a:r>
            <a:r>
              <a:rPr lang="tr-TR" sz="3200" dirty="0"/>
              <a:t> Sars salgını birçok  üreticinin diğer kaynaklara yönelerek risklerini genişletmelerine ve dünya çapında kaynak portföyü olarak düşük maliyetli coğrafik bölgeler arayışına girmelerine neden olmuştur</a:t>
            </a:r>
            <a:r>
              <a:rPr lang="tr-TR" sz="3200" dirty="0" smtClean="0"/>
              <a:t>.</a:t>
            </a:r>
            <a:endParaRPr lang="tr-TR" sz="3200"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765776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342900" lvl="3" indent="-342900" algn="just">
              <a:buFont typeface="Arial" panose="020B0604020202020204" pitchFamily="34" charset="0"/>
              <a:buChar char="•"/>
            </a:pPr>
            <a:r>
              <a:rPr lang="tr-TR" sz="3200" b="1" dirty="0"/>
              <a:t>Doğal Afet: </a:t>
            </a:r>
            <a:r>
              <a:rPr lang="tr-TR" sz="3200" dirty="0"/>
              <a:t>Bir fırtına sırasında bir ağacın elektrik hatları üzerine devrilmesi sonucunda olan bölgesel elektrik kesintisi üretim, nakliye ve perakende satışları bir haftadan fazla bir süre etkilemiş 30 milyon insanı zor durumda bırakmıştır</a:t>
            </a:r>
            <a:r>
              <a:rPr lang="tr-TR" sz="3200" dirty="0" smtClean="0"/>
              <a:t>.</a:t>
            </a:r>
            <a:endParaRPr lang="tr-TR" sz="3200"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664303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342900" lvl="3" indent="-342900" algn="just">
              <a:buFont typeface="Arial" panose="020B0604020202020204" pitchFamily="34" charset="0"/>
              <a:buChar char="•"/>
            </a:pPr>
            <a:r>
              <a:rPr lang="tr-TR" sz="2900" b="1" dirty="0"/>
              <a:t>Yasal Riskler</a:t>
            </a:r>
            <a:r>
              <a:rPr lang="tr-TR" sz="2900" dirty="0"/>
              <a:t>: </a:t>
            </a:r>
            <a:r>
              <a:rPr lang="tr-TR" sz="2900" dirty="0" err="1"/>
              <a:t>Fortune</a:t>
            </a:r>
            <a:r>
              <a:rPr lang="tr-TR" sz="2900" dirty="0"/>
              <a:t> Dergisi’nin sıralamasının ilk 25’ine giren şirketlerden birinin yönetim kurulu başkanı, şirketinin ismini New York Times’ın birinci sayfasında görmekten korktuğunu çünkü, düşük maliyetli ülkelerin birinde kamyonlara hizmet veren bir tedarikçinin çocuk emeği kullandığının ortaya çıkabileceğini söyledi. Bu nakliye aracısının şirket tarafından bilinip bilinmemesinin pek önemi yoktur ancak, şirketin hisselerinin imajı gazete okuyucularında oluşan fikirlerden etkilenir</a:t>
            </a:r>
            <a:r>
              <a:rPr lang="tr-TR" sz="2900" dirty="0" smtClean="0"/>
              <a:t>.</a:t>
            </a:r>
            <a:endParaRPr lang="tr-TR" sz="2900"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764208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b="1" dirty="0" smtClean="0"/>
              <a:t>1. Alıcı Riski</a:t>
            </a:r>
            <a:r>
              <a:rPr lang="tr-TR" dirty="0" smtClean="0"/>
              <a:t>; </a:t>
            </a:r>
            <a:r>
              <a:rPr lang="tr-TR" dirty="0"/>
              <a:t>Ticari risk olarak da ifade edilen alıcı riski; alıcının iflası, borcunu ödeyemez durumuna düşmesi ya da ödemek istememesi gibi nedenlerle doğrudan doğruya alıcıdan kaynaklanan ve mal bedelinin tahsil edilememesine yol açan </a:t>
            </a:r>
            <a:r>
              <a:rPr lang="tr-TR" dirty="0" err="1"/>
              <a:t>riskdir</a:t>
            </a:r>
            <a:r>
              <a:rPr lang="tr-TR" dirty="0"/>
              <a:t>. </a:t>
            </a:r>
          </a:p>
        </p:txBody>
      </p:sp>
      <p:sp>
        <p:nvSpPr>
          <p:cNvPr id="2" name="Başlık 1"/>
          <p:cNvSpPr>
            <a:spLocks noGrp="1"/>
          </p:cNvSpPr>
          <p:nvPr>
            <p:ph type="title"/>
          </p:nvPr>
        </p:nvSpPr>
        <p:spPr/>
        <p:txBody>
          <a:bodyPr/>
          <a:lstStyle/>
          <a:p>
            <a:r>
              <a:rPr lang="tr-TR" dirty="0"/>
              <a:t>Uluslar Arası Ticarette Riskler</a:t>
            </a:r>
          </a:p>
        </p:txBody>
      </p:sp>
    </p:spTree>
    <p:extLst>
      <p:ext uri="{BB962C8B-B14F-4D97-AF65-F5344CB8AC3E}">
        <p14:creationId xmlns:p14="http://schemas.microsoft.com/office/powerpoint/2010/main" val="3768088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lvl="2" indent="0" algn="just">
              <a:buNone/>
            </a:pPr>
            <a:r>
              <a:rPr lang="tr-TR" sz="3200" b="1" dirty="0" smtClean="0"/>
              <a:t>2. Politik Riskler; </a:t>
            </a:r>
            <a:r>
              <a:rPr lang="tr-TR" sz="3200" dirty="0"/>
              <a:t>Ülke riski olarak da ifade edilen bu riskte; alıcının elinde olmayan ancak ekonomik ve siyasal nedenlerden dolayı çıkan ve mal bedelinin ödenmemesi riskidir.</a:t>
            </a:r>
            <a:endParaRPr lang="tr-TR" sz="3200" b="1" dirty="0"/>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3243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dirty="0"/>
              <a:t>Rekabet halindeki politik akımlar  (</a:t>
            </a:r>
            <a:r>
              <a:rPr lang="tr-TR" dirty="0" err="1" smtClean="0"/>
              <a:t>milliyetçilik,sosyalizm</a:t>
            </a:r>
            <a:r>
              <a:rPr lang="tr-TR" dirty="0"/>
              <a:t>, komünizm)</a:t>
            </a:r>
          </a:p>
          <a:p>
            <a:r>
              <a:rPr lang="tr-TR" dirty="0"/>
              <a:t>Sosyal kargaşa, karışıklık ve huzursuzluklar</a:t>
            </a:r>
          </a:p>
          <a:p>
            <a:r>
              <a:rPr lang="tr-TR" dirty="0"/>
              <a:t>Politik bağımsızlığın tehdit edilmesi</a:t>
            </a:r>
          </a:p>
          <a:p>
            <a:r>
              <a:rPr lang="tr-TR" dirty="0"/>
              <a:t>Askeri çatışmalar, iç isyanlar ve terörizm</a:t>
            </a:r>
          </a:p>
          <a:p>
            <a:r>
              <a:rPr lang="tr-TR" dirty="0"/>
              <a:t>Etkin rol oynayan iş guruplarını ilgilendiren kazanılmış haklar</a:t>
            </a:r>
          </a:p>
          <a:p>
            <a:r>
              <a:rPr lang="tr-TR" dirty="0"/>
              <a:t>Politik birlikler</a:t>
            </a:r>
          </a:p>
          <a:p>
            <a:r>
              <a:rPr lang="tr-TR" dirty="0"/>
              <a:t>Politik belirsizlikler</a:t>
            </a:r>
          </a:p>
          <a:p>
            <a:r>
              <a:rPr lang="tr-TR" dirty="0"/>
              <a:t>Politik kesintiler</a:t>
            </a:r>
          </a:p>
          <a:p>
            <a:endParaRPr lang="tr-TR" dirty="0"/>
          </a:p>
        </p:txBody>
      </p:sp>
      <p:sp>
        <p:nvSpPr>
          <p:cNvPr id="2" name="Başlık 1"/>
          <p:cNvSpPr>
            <a:spLocks noGrp="1"/>
          </p:cNvSpPr>
          <p:nvPr>
            <p:ph type="title"/>
          </p:nvPr>
        </p:nvSpPr>
        <p:spPr/>
        <p:txBody>
          <a:bodyPr/>
          <a:lstStyle/>
          <a:p>
            <a:pPr lvl="3" algn="ctr" rtl="0">
              <a:spcBef>
                <a:spcPct val="0"/>
              </a:spcBef>
            </a:pPr>
            <a:r>
              <a:rPr lang="tr-TR" b="1" dirty="0"/>
              <a:t>Politik Riskin </a:t>
            </a:r>
            <a:r>
              <a:rPr lang="tr-TR" b="1" dirty="0" smtClean="0"/>
              <a:t>Kaynakları</a:t>
            </a:r>
            <a:endParaRPr lang="tr-TR" dirty="0"/>
          </a:p>
        </p:txBody>
      </p:sp>
    </p:spTree>
    <p:extLst>
      <p:ext uri="{BB962C8B-B14F-4D97-AF65-F5344CB8AC3E}">
        <p14:creationId xmlns:p14="http://schemas.microsoft.com/office/powerpoint/2010/main" val="2408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Ülkedeki yönetim şekli</a:t>
            </a:r>
          </a:p>
          <a:p>
            <a:r>
              <a:rPr lang="tr-TR" dirty="0"/>
              <a:t>Hükümet ve muhalefetin güç dengesi</a:t>
            </a:r>
          </a:p>
          <a:p>
            <a:r>
              <a:rPr lang="tr-TR" dirty="0"/>
              <a:t>Hükümetin istikrarı</a:t>
            </a:r>
          </a:p>
          <a:p>
            <a:r>
              <a:rPr lang="tr-TR" dirty="0"/>
              <a:t>Parlâmento Dışı Baskı Gruplarının Güçleri</a:t>
            </a:r>
          </a:p>
          <a:p>
            <a:r>
              <a:rPr lang="tr-TR" dirty="0"/>
              <a:t>Sosyal huzursuzluk ve karışıklık</a:t>
            </a:r>
          </a:p>
          <a:p>
            <a:r>
              <a:rPr lang="tr-TR" dirty="0"/>
              <a:t>Silahlı mücadeleler, yerel ayaklanmalar ve isyanlar</a:t>
            </a:r>
          </a:p>
          <a:p>
            <a:r>
              <a:rPr lang="tr-TR" dirty="0"/>
              <a:t>Milliyetçilik</a:t>
            </a:r>
          </a:p>
          <a:p>
            <a:pPr marL="0" indent="0">
              <a:buNone/>
            </a:pPr>
            <a:endParaRPr lang="tr-TR" dirty="0"/>
          </a:p>
        </p:txBody>
      </p:sp>
      <p:sp>
        <p:nvSpPr>
          <p:cNvPr id="2" name="Başlık 1"/>
          <p:cNvSpPr>
            <a:spLocks noGrp="1"/>
          </p:cNvSpPr>
          <p:nvPr>
            <p:ph type="title"/>
          </p:nvPr>
        </p:nvSpPr>
        <p:spPr/>
        <p:txBody>
          <a:bodyPr/>
          <a:lstStyle/>
          <a:p>
            <a:pPr lvl="4" algn="ctr" rtl="0">
              <a:spcBef>
                <a:spcPct val="0"/>
              </a:spcBef>
            </a:pPr>
            <a:r>
              <a:rPr lang="tr-TR" b="1" dirty="0"/>
              <a:t>İç Politik </a:t>
            </a:r>
            <a:r>
              <a:rPr lang="tr-TR" b="1" dirty="0" smtClean="0"/>
              <a:t>Faktörler</a:t>
            </a:r>
            <a:endParaRPr lang="tr-TR" dirty="0"/>
          </a:p>
        </p:txBody>
      </p:sp>
    </p:spTree>
    <p:extLst>
      <p:ext uri="{BB962C8B-B14F-4D97-AF65-F5344CB8AC3E}">
        <p14:creationId xmlns:p14="http://schemas.microsoft.com/office/powerpoint/2010/main" val="455849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Ülkelerin hukuki sistemlerinin farklı olmasından kaynaklanan hukuki engeller de politik riskin bir alt unsuru olarak düşünülebilir.</a:t>
            </a:r>
          </a:p>
        </p:txBody>
      </p:sp>
      <p:sp>
        <p:nvSpPr>
          <p:cNvPr id="2" name="Başlık 1"/>
          <p:cNvSpPr>
            <a:spLocks noGrp="1"/>
          </p:cNvSpPr>
          <p:nvPr>
            <p:ph type="title"/>
          </p:nvPr>
        </p:nvSpPr>
        <p:spPr/>
        <p:txBody>
          <a:bodyPr/>
          <a:lstStyle/>
          <a:p>
            <a:pPr lvl="4" algn="ctr" rtl="0">
              <a:spcBef>
                <a:spcPct val="0"/>
              </a:spcBef>
            </a:pPr>
            <a:r>
              <a:rPr lang="tr-TR" b="1" dirty="0"/>
              <a:t>Yasal </a:t>
            </a:r>
            <a:r>
              <a:rPr lang="tr-TR" b="1" dirty="0" smtClean="0"/>
              <a:t>Faktörler</a:t>
            </a:r>
            <a:endParaRPr lang="tr-TR" dirty="0"/>
          </a:p>
        </p:txBody>
      </p:sp>
    </p:spTree>
    <p:extLst>
      <p:ext uri="{BB962C8B-B14F-4D97-AF65-F5344CB8AC3E}">
        <p14:creationId xmlns:p14="http://schemas.microsoft.com/office/powerpoint/2010/main" val="3377723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algn="just"/>
            <a:r>
              <a:rPr lang="tr-TR" dirty="0"/>
              <a:t>Dış ülkelerde meydana gelen ancak yansımalarını yatırım yapan ülkelerde görebileceğimiz işçi, köylü ve öğrenci birlikleri çok taraflı veya iki taraflı anlaşmalar gereğince ülkenin taahhüt ettiği veya yükümlülük altına girdiği durumlar hükümetler üssü durumunda olan siyasi ve ekonomik kuruluşların şart olarak ortaya sürdüğü faktörler (birlemiş milletler veya AB gibi) silahlı çatışmaya girmeye hazır veya bu tür gelişmeleri desteklemeye hazır yabancı hükümetler ülkede meydana gelebilecek savaş, iç isyan gibi kargaşa yaratacak ortamlarda yabancı şirketlerin mal ve ilgili bedellerin transferinin engellenmesi gibi bir risk ortaya çıkabilecektir.</a:t>
            </a:r>
          </a:p>
          <a:p>
            <a:pPr algn="just"/>
            <a:endParaRPr lang="tr-TR" dirty="0"/>
          </a:p>
        </p:txBody>
      </p:sp>
      <p:sp>
        <p:nvSpPr>
          <p:cNvPr id="2" name="Başlık 1"/>
          <p:cNvSpPr>
            <a:spLocks noGrp="1"/>
          </p:cNvSpPr>
          <p:nvPr>
            <p:ph type="title"/>
          </p:nvPr>
        </p:nvSpPr>
        <p:spPr/>
        <p:txBody>
          <a:bodyPr/>
          <a:lstStyle/>
          <a:p>
            <a:pPr lvl="4" algn="ctr" rtl="0">
              <a:spcBef>
                <a:spcPct val="0"/>
              </a:spcBef>
            </a:pPr>
            <a:r>
              <a:rPr lang="tr-TR" b="1" dirty="0"/>
              <a:t>Dış </a:t>
            </a:r>
            <a:r>
              <a:rPr lang="tr-TR" b="1" dirty="0" smtClean="0"/>
              <a:t>Faktörler</a:t>
            </a:r>
            <a:endParaRPr lang="tr-TR" dirty="0"/>
          </a:p>
        </p:txBody>
      </p:sp>
    </p:spTree>
    <p:extLst>
      <p:ext uri="{BB962C8B-B14F-4D97-AF65-F5344CB8AC3E}">
        <p14:creationId xmlns:p14="http://schemas.microsoft.com/office/powerpoint/2010/main" val="14619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Temelde risk olmadan, sigorta sözleşmesinin yapılması düşünülemez. Bu özelliği ile riskin, sigortacılık açısından bazı niteliklere sahip olması gereklidir. Bu nitelikler aşağıdaki şekilde sıralanabilir</a:t>
            </a:r>
            <a:r>
              <a:rPr lang="tr-TR" dirty="0" smtClean="0"/>
              <a:t>:</a:t>
            </a:r>
            <a:endParaRPr lang="tr-TR" dirty="0"/>
          </a:p>
          <a:p>
            <a:pPr lvl="2" algn="just">
              <a:buFont typeface="Wingdings" panose="05000000000000000000" pitchFamily="2" charset="2"/>
              <a:buChar char="§"/>
            </a:pPr>
            <a:r>
              <a:rPr lang="tr-TR" dirty="0"/>
              <a:t>Risk, teminat istendiği zaman gerçekleşmemiş olmalıdır.</a:t>
            </a:r>
          </a:p>
          <a:p>
            <a:pPr lvl="2" algn="just">
              <a:buFont typeface="Wingdings" panose="05000000000000000000" pitchFamily="2" charset="2"/>
              <a:buChar char="§"/>
            </a:pPr>
            <a:r>
              <a:rPr lang="tr-TR" dirty="0"/>
              <a:t>Gerçekleşmesi belirsiz ve ileriye dönük olmalıdır.</a:t>
            </a:r>
          </a:p>
          <a:p>
            <a:pPr lvl="2" algn="just">
              <a:buFont typeface="Wingdings" panose="05000000000000000000" pitchFamily="2" charset="2"/>
              <a:buChar char="§"/>
            </a:pPr>
            <a:r>
              <a:rPr lang="tr-TR" dirty="0"/>
              <a:t>Sigortalının iradesi dışında gerçekleşecek olmalıdır.</a:t>
            </a:r>
          </a:p>
          <a:p>
            <a:pPr algn="just"/>
            <a:endParaRPr lang="tr-TR" dirty="0"/>
          </a:p>
        </p:txBody>
      </p:sp>
      <p:sp>
        <p:nvSpPr>
          <p:cNvPr id="2" name="Başlık 1"/>
          <p:cNvSpPr>
            <a:spLocks noGrp="1"/>
          </p:cNvSpPr>
          <p:nvPr>
            <p:ph type="title"/>
          </p:nvPr>
        </p:nvSpPr>
        <p:spPr/>
        <p:txBody>
          <a:bodyPr/>
          <a:lstStyle/>
          <a:p>
            <a:pPr lvl="1" algn="ctr" rtl="0">
              <a:spcBef>
                <a:spcPct val="0"/>
              </a:spcBef>
            </a:pPr>
            <a:r>
              <a:rPr lang="tr-TR" b="1" dirty="0"/>
              <a:t>Riskin </a:t>
            </a:r>
            <a:r>
              <a:rPr lang="tr-TR" b="1" dirty="0" smtClean="0"/>
              <a:t>Nitelikleri</a:t>
            </a:r>
            <a:endParaRPr lang="tr-TR" dirty="0"/>
          </a:p>
        </p:txBody>
      </p:sp>
    </p:spTree>
    <p:extLst>
      <p:ext uri="{BB962C8B-B14F-4D97-AF65-F5344CB8AC3E}">
        <p14:creationId xmlns:p14="http://schemas.microsoft.com/office/powerpoint/2010/main" val="1581739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342900" lvl="4" indent="-342900" algn="just">
              <a:buFont typeface="Arial" panose="020B0604020202020204" pitchFamily="34" charset="0"/>
              <a:buChar char="•"/>
            </a:pPr>
            <a:r>
              <a:rPr lang="tr-TR" sz="3200" b="1" dirty="0"/>
              <a:t>Makro </a:t>
            </a:r>
            <a:r>
              <a:rPr lang="tr-TR" sz="3200" b="1" dirty="0" smtClean="0"/>
              <a:t>Risk; </a:t>
            </a:r>
            <a:r>
              <a:rPr lang="tr-TR" sz="3200" dirty="0"/>
              <a:t>Beklenmedik ve siyasi olarak şekillenmiş durum değişiklikleri, bütün yabancı girişimciler yöneldiği zaman ortaya çıkan risk makro risktir</a:t>
            </a:r>
            <a:r>
              <a:rPr lang="tr-TR" sz="3200" dirty="0" smtClean="0"/>
              <a:t>.</a:t>
            </a:r>
          </a:p>
          <a:p>
            <a:pPr marL="342900" lvl="4" indent="-342900" algn="just">
              <a:buFont typeface="Arial" panose="020B0604020202020204" pitchFamily="34" charset="0"/>
              <a:buChar char="•"/>
            </a:pPr>
            <a:r>
              <a:rPr lang="tr-TR" sz="3200" b="1" dirty="0"/>
              <a:t>Mikro </a:t>
            </a:r>
            <a:r>
              <a:rPr lang="tr-TR" sz="3200" b="1" dirty="0" smtClean="0"/>
              <a:t>Risk; </a:t>
            </a:r>
            <a:r>
              <a:rPr lang="tr-TR" sz="3200" dirty="0"/>
              <a:t>Politik risklerin büyük bölümü mikro risklerdir. Makro riskler bütün ülkeyle ilgiliyken mikro riskler seçilmiş sektöre veya ülkedeki belli bir endüstri işletme veya projeye  yöneliktir.</a:t>
            </a:r>
            <a:endParaRPr lang="tr-TR" sz="3200" b="1" dirty="0"/>
          </a:p>
          <a:p>
            <a:pPr marL="342900" lvl="4" indent="-342900" algn="just">
              <a:buFont typeface="Arial" panose="020B0604020202020204" pitchFamily="34" charset="0"/>
              <a:buChar char="•"/>
            </a:pPr>
            <a:endParaRPr lang="tr-TR" sz="3200" b="1" dirty="0"/>
          </a:p>
          <a:p>
            <a:pPr algn="just"/>
            <a:endParaRPr lang="tr-TR" dirty="0"/>
          </a:p>
        </p:txBody>
      </p:sp>
      <p:sp>
        <p:nvSpPr>
          <p:cNvPr id="2" name="Başlık 1"/>
          <p:cNvSpPr>
            <a:spLocks noGrp="1"/>
          </p:cNvSpPr>
          <p:nvPr>
            <p:ph type="title"/>
          </p:nvPr>
        </p:nvSpPr>
        <p:spPr/>
        <p:txBody>
          <a:bodyPr/>
          <a:lstStyle/>
          <a:p>
            <a:pPr lvl="3" algn="ctr" rtl="0">
              <a:spcBef>
                <a:spcPct val="0"/>
              </a:spcBef>
            </a:pPr>
            <a:r>
              <a:rPr lang="tr-TR" b="1" dirty="0"/>
              <a:t>Politik Risk </a:t>
            </a:r>
            <a:r>
              <a:rPr lang="tr-TR" b="1" dirty="0" smtClean="0"/>
              <a:t>Çeşitleri</a:t>
            </a:r>
            <a:endParaRPr lang="tr-TR" dirty="0"/>
          </a:p>
        </p:txBody>
      </p:sp>
    </p:spTree>
    <p:extLst>
      <p:ext uri="{BB962C8B-B14F-4D97-AF65-F5344CB8AC3E}">
        <p14:creationId xmlns:p14="http://schemas.microsoft.com/office/powerpoint/2010/main" val="1164362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lvl="2" indent="0" algn="just">
              <a:buNone/>
            </a:pPr>
            <a:r>
              <a:rPr lang="tr-TR" sz="3200" b="1" dirty="0" smtClean="0"/>
              <a:t>3. Kur Riski; </a:t>
            </a:r>
            <a:r>
              <a:rPr lang="tr-TR" sz="3200" dirty="0"/>
              <a:t>Vadeli satışlarda ihracatçının uğrayabileceği risktir. Örneğin ihracatçı dolar bazında altı ay vadeli bir poliçe ile malını satıyor ve dönem sonunda diğer sağlam paralara karşı dolar değer kaybediyor ise, sonuçta zarar etmiş olacaktır.</a:t>
            </a:r>
          </a:p>
          <a:p>
            <a:pPr marL="0" lvl="2" indent="0" algn="just">
              <a:buNone/>
            </a:pPr>
            <a:endParaRPr lang="tr-TR" sz="3200" b="1" dirty="0"/>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560149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lvl="2" indent="0" algn="just">
              <a:buNone/>
            </a:pPr>
            <a:r>
              <a:rPr lang="tr-TR" sz="3200" b="1" dirty="0" smtClean="0"/>
              <a:t>4. Taşıma Riski; </a:t>
            </a:r>
            <a:r>
              <a:rPr lang="tr-TR" sz="3200" dirty="0"/>
              <a:t>Taşıma sırasında mala gelebilecek hasar ziyan ve bozulma riskidir.</a:t>
            </a:r>
          </a:p>
          <a:p>
            <a:pPr marL="0" lvl="2" indent="0" algn="just">
              <a:buNone/>
            </a:pPr>
            <a:endParaRPr lang="tr-TR" sz="3200" b="1" dirty="0"/>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543886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Güvenlik kavramı; olumsuz sonuçlara yol açma olasılığı bulunan her anlamda tehdit ve tehlikeden uzak olma durumu olarak açıklanabilir. İnsanların temel ihtiyaçları arasında  yer alan ve talep edilen güvenlik; birbiriyle bağlantılı üç ana gruba ayrılmaktadır.</a:t>
            </a:r>
          </a:p>
          <a:p>
            <a:pPr algn="just"/>
            <a:endParaRPr lang="tr-TR" dirty="0"/>
          </a:p>
        </p:txBody>
      </p:sp>
      <p:sp>
        <p:nvSpPr>
          <p:cNvPr id="2" name="Başlık 1"/>
          <p:cNvSpPr>
            <a:spLocks noGrp="1"/>
          </p:cNvSpPr>
          <p:nvPr>
            <p:ph type="title"/>
          </p:nvPr>
        </p:nvSpPr>
        <p:spPr/>
        <p:txBody>
          <a:bodyPr>
            <a:normAutofit/>
          </a:bodyPr>
          <a:lstStyle/>
          <a:p>
            <a:pPr lvl="1" algn="ctr" rtl="0">
              <a:spcBef>
                <a:spcPct val="0"/>
              </a:spcBef>
            </a:pPr>
            <a:r>
              <a:rPr lang="tr-TR" sz="3600" b="1" dirty="0"/>
              <a:t>Güvenlik, Sigorta, Risk </a:t>
            </a:r>
            <a:r>
              <a:rPr lang="tr-TR" sz="3600" b="1" dirty="0" smtClean="0"/>
              <a:t>İlişkisi</a:t>
            </a:r>
            <a:endParaRPr lang="tr-TR" sz="3600" dirty="0"/>
          </a:p>
        </p:txBody>
      </p:sp>
    </p:spTree>
    <p:extLst>
      <p:ext uri="{BB962C8B-B14F-4D97-AF65-F5344CB8AC3E}">
        <p14:creationId xmlns:p14="http://schemas.microsoft.com/office/powerpoint/2010/main" val="1841807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tr-TR" b="1" dirty="0"/>
              <a:t>Riskten kaçınma : </a:t>
            </a:r>
            <a:r>
              <a:rPr lang="tr-TR" dirty="0"/>
              <a:t>Belirli bir riskten her anlamda uzak durma şeklinde ifade edilebilir.</a:t>
            </a:r>
          </a:p>
          <a:p>
            <a:r>
              <a:rPr lang="tr-TR" b="1" dirty="0"/>
              <a:t>Riski azaltma</a:t>
            </a:r>
            <a:r>
              <a:rPr lang="tr-TR" dirty="0"/>
              <a:t>: Risk ile karşılaşma ihtimalini sınırlama şeklinde açıklanmaktadır.</a:t>
            </a:r>
          </a:p>
          <a:p>
            <a:r>
              <a:rPr lang="tr-TR" b="1" dirty="0"/>
              <a:t>Riski devretme: </a:t>
            </a:r>
            <a:r>
              <a:rPr lang="tr-TR" dirty="0"/>
              <a:t>Taşınması gereken riski, belli bir bedel karşılığında tamamen ve/veya kısmen başkasına aktarma biçiminde gerçekleştirilir. Bu yöntem risk unsurları taşıyan durumlar karşısında sigorta yaptırmak </a:t>
            </a:r>
            <a:r>
              <a:rPr lang="tr-TR" dirty="0" err="1"/>
              <a:t>olarakta</a:t>
            </a:r>
            <a:r>
              <a:rPr lang="tr-TR" dirty="0"/>
              <a:t> ifade edilebilir.</a:t>
            </a:r>
          </a:p>
          <a:p>
            <a:r>
              <a:rPr lang="tr-TR" b="1" dirty="0"/>
              <a:t>Riski bireysel olarak taşıma: </a:t>
            </a:r>
            <a:r>
              <a:rPr lang="tr-TR" dirty="0"/>
              <a:t>Riskin gerçekleşmesi durumunda, karşılığını bulundurma  şeklinde mümkün olabilir.</a:t>
            </a:r>
          </a:p>
          <a:p>
            <a:endParaRPr lang="tr-TR" dirty="0"/>
          </a:p>
        </p:txBody>
      </p:sp>
      <p:sp>
        <p:nvSpPr>
          <p:cNvPr id="2" name="Başlık 1"/>
          <p:cNvSpPr>
            <a:spLocks noGrp="1"/>
          </p:cNvSpPr>
          <p:nvPr>
            <p:ph type="title"/>
          </p:nvPr>
        </p:nvSpPr>
        <p:spPr/>
        <p:txBody>
          <a:bodyPr/>
          <a:lstStyle/>
          <a:p>
            <a:pPr lvl="2" algn="ctr" rtl="0">
              <a:spcBef>
                <a:spcPct val="0"/>
              </a:spcBef>
            </a:pPr>
            <a:r>
              <a:rPr lang="tr-TR" b="1" dirty="0"/>
              <a:t>Riskten </a:t>
            </a:r>
            <a:r>
              <a:rPr lang="tr-TR" b="1" dirty="0" smtClean="0"/>
              <a:t>Korunma</a:t>
            </a:r>
            <a:endParaRPr lang="tr-TR" dirty="0"/>
          </a:p>
        </p:txBody>
      </p:sp>
    </p:spTree>
    <p:extLst>
      <p:ext uri="{BB962C8B-B14F-4D97-AF65-F5344CB8AC3E}">
        <p14:creationId xmlns:p14="http://schemas.microsoft.com/office/powerpoint/2010/main" val="2476120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marL="514350" lvl="0" indent="-514350">
              <a:buFont typeface="+mj-lt"/>
              <a:buAutoNum type="arabicPeriod"/>
            </a:pPr>
            <a:r>
              <a:rPr lang="tr-TR" dirty="0"/>
              <a:t>(….) Risk, gelecekte oluşabilecek potansiyel sorunlara, tehdit ve tehlikelere işaret eder.</a:t>
            </a:r>
          </a:p>
          <a:p>
            <a:pPr marL="514350" lvl="0" indent="-514350">
              <a:buFont typeface="+mj-lt"/>
              <a:buAutoNum type="arabicPeriod"/>
            </a:pPr>
            <a:r>
              <a:rPr lang="tr-TR" dirty="0"/>
              <a:t>(….) Risk zamana bağlı olarak değişmez.</a:t>
            </a:r>
          </a:p>
          <a:p>
            <a:pPr marL="514350" lvl="0" indent="-514350">
              <a:buFont typeface="+mj-lt"/>
              <a:buAutoNum type="arabicPeriod"/>
            </a:pPr>
            <a:r>
              <a:rPr lang="tr-TR" dirty="0"/>
              <a:t>(….) Tedarik zinciri terörizm, doğal afetler ve bilişim sistemlerine tam bağımlı ise, düşük bir risk altındadır.</a:t>
            </a:r>
          </a:p>
          <a:p>
            <a:pPr marL="514350" lvl="0" indent="-514350">
              <a:buFont typeface="+mj-lt"/>
              <a:buAutoNum type="arabicPeriod"/>
            </a:pPr>
            <a:r>
              <a:rPr lang="tr-TR" dirty="0"/>
              <a:t>(….) Ülkedeki politik eğilimler yatırımlar açısından risk oluşturmaz.</a:t>
            </a:r>
          </a:p>
          <a:p>
            <a:pPr marL="514350" lvl="0" indent="-514350">
              <a:buFont typeface="+mj-lt"/>
              <a:buAutoNum type="arabicPeriod"/>
            </a:pPr>
            <a:r>
              <a:rPr lang="tr-TR" dirty="0"/>
              <a:t>(….) Yabancı yatırımcı o ülkenin hukuki sistemine kayıtsız şartsız uymak durumundadır.</a:t>
            </a:r>
          </a:p>
          <a:p>
            <a:pPr marL="514350" lvl="0" indent="-514350">
              <a:buFont typeface="+mj-lt"/>
              <a:buAutoNum type="arabicPeriod"/>
            </a:pPr>
            <a:r>
              <a:rPr lang="tr-TR" dirty="0"/>
              <a:t>(….) Riski devretme, risk unsurları taşıyan durumlar karşısında sigorta yaptırmak </a:t>
            </a:r>
            <a:r>
              <a:rPr lang="tr-TR" dirty="0" err="1"/>
              <a:t>olarakta</a:t>
            </a:r>
            <a:r>
              <a:rPr lang="tr-TR" dirty="0"/>
              <a:t> ifade edilebilir.</a:t>
            </a:r>
          </a:p>
          <a:p>
            <a:pPr marL="0" indent="0">
              <a:buNone/>
            </a:pPr>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534355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b="1" dirty="0"/>
              <a:t>Risk </a:t>
            </a:r>
            <a:r>
              <a:rPr lang="tr-TR" b="1" dirty="0" smtClean="0"/>
              <a:t>Analizi; </a:t>
            </a:r>
            <a:r>
              <a:rPr lang="tr-TR" dirty="0" smtClean="0"/>
              <a:t>Stratejik </a:t>
            </a:r>
            <a:r>
              <a:rPr lang="tr-TR" dirty="0"/>
              <a:t>kararlarda ele alınan değişkenle ilgili olan riskin kapsamlı olarak anlaşılmasını sağlayan yöntemlerin bütünüdür.</a:t>
            </a:r>
          </a:p>
          <a:p>
            <a:pPr algn="just"/>
            <a:endParaRPr lang="tr-TR" dirty="0"/>
          </a:p>
        </p:txBody>
      </p:sp>
      <p:sp>
        <p:nvSpPr>
          <p:cNvPr id="2" name="Başlık 1"/>
          <p:cNvSpPr>
            <a:spLocks noGrp="1"/>
          </p:cNvSpPr>
          <p:nvPr>
            <p:ph type="title"/>
          </p:nvPr>
        </p:nvSpPr>
        <p:spPr/>
        <p:txBody>
          <a:bodyPr/>
          <a:lstStyle/>
          <a:p>
            <a:r>
              <a:rPr lang="tr-TR" dirty="0"/>
              <a:t>RİSK ANALİZİ VE YÖNETİMİ</a:t>
            </a:r>
          </a:p>
        </p:txBody>
      </p:sp>
    </p:spTree>
    <p:extLst>
      <p:ext uri="{BB962C8B-B14F-4D97-AF65-F5344CB8AC3E}">
        <p14:creationId xmlns:p14="http://schemas.microsoft.com/office/powerpoint/2010/main" val="35066735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b="1" dirty="0"/>
              <a:t>Risk Analiz </a:t>
            </a:r>
            <a:r>
              <a:rPr lang="tr-TR" b="1" dirty="0" smtClean="0"/>
              <a:t>Yöntemleri; </a:t>
            </a:r>
            <a:r>
              <a:rPr lang="tr-TR" dirty="0" smtClean="0"/>
              <a:t>Risklerin </a:t>
            </a:r>
            <a:r>
              <a:rPr lang="tr-TR" dirty="0"/>
              <a:t>analiz edilmesi konusunda da birçok metot </a:t>
            </a:r>
            <a:r>
              <a:rPr lang="tr-TR" dirty="0" smtClean="0"/>
              <a:t>mevcuttur, </a:t>
            </a:r>
            <a:r>
              <a:rPr lang="tr-TR" dirty="0"/>
              <a:t>bu metotlardan yaygın olarak kullanılanı riski şiddeti ve olasılığı bileşenlerine ayırarak analiz etme yöntemidir</a:t>
            </a: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178842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342900" lvl="1" indent="-342900" algn="just">
              <a:buFont typeface="Arial" panose="020B0604020202020204" pitchFamily="34" charset="0"/>
              <a:buChar char="•"/>
            </a:pPr>
            <a:r>
              <a:rPr lang="tr-TR" b="1" dirty="0"/>
              <a:t>Risk </a:t>
            </a:r>
            <a:r>
              <a:rPr lang="tr-TR" b="1" dirty="0" smtClean="0"/>
              <a:t>Yönetimi;</a:t>
            </a:r>
            <a:r>
              <a:rPr lang="tr-TR" dirty="0"/>
              <a:t> Karar vericilerin riski azaltmak veya ortadan kaldırmak üzere yararlandıkları bir yoldur</a:t>
            </a:r>
            <a:r>
              <a:rPr lang="tr-TR" dirty="0" smtClean="0"/>
              <a:t>.</a:t>
            </a:r>
            <a:r>
              <a:rPr lang="tr-TR" dirty="0"/>
              <a:t> Günümüzde İş Sağlığı ve Güvenliği dâhil olmak üzere hemen hemen her alanda uygulanan risk yönetimi, genel olarak başlıca 5 adımdan oluşur</a:t>
            </a:r>
            <a:r>
              <a:rPr lang="tr-TR" dirty="0" smtClean="0"/>
              <a:t>:</a:t>
            </a:r>
          </a:p>
          <a:p>
            <a:pPr marL="514350" lvl="1" indent="-514350" algn="just">
              <a:buFont typeface="+mj-lt"/>
              <a:buAutoNum type="arabicPeriod"/>
            </a:pPr>
            <a:r>
              <a:rPr lang="tr-TR" b="1" dirty="0"/>
              <a:t>Tehlikelerin tanımlanması</a:t>
            </a:r>
            <a:endParaRPr lang="tr-TR" dirty="0"/>
          </a:p>
          <a:p>
            <a:pPr marL="514350" lvl="1" indent="-514350" algn="just">
              <a:buFont typeface="+mj-lt"/>
              <a:buAutoNum type="arabicPeriod"/>
            </a:pPr>
            <a:r>
              <a:rPr lang="tr-TR" b="1" dirty="0"/>
              <a:t>Risklerin değerlendirilmesi</a:t>
            </a:r>
            <a:endParaRPr lang="tr-TR" dirty="0"/>
          </a:p>
          <a:p>
            <a:pPr marL="514350" lvl="1" indent="-514350" algn="just">
              <a:buFont typeface="+mj-lt"/>
              <a:buAutoNum type="arabicPeriod"/>
            </a:pPr>
            <a:r>
              <a:rPr lang="tr-TR" b="1" dirty="0"/>
              <a:t>Koruyucu Önlemlerin Geliştirilmesi</a:t>
            </a:r>
            <a:endParaRPr lang="tr-TR" dirty="0"/>
          </a:p>
          <a:p>
            <a:pPr marL="514350" lvl="1" indent="-514350" algn="just">
              <a:buFont typeface="+mj-lt"/>
              <a:buAutoNum type="arabicPeriod"/>
            </a:pPr>
            <a:r>
              <a:rPr lang="tr-TR" b="1" dirty="0"/>
              <a:t>Önlemlerin Uygulanması</a:t>
            </a:r>
            <a:endParaRPr lang="tr-TR" dirty="0"/>
          </a:p>
          <a:p>
            <a:pPr marL="514350" lvl="1" indent="-514350" algn="just">
              <a:buFont typeface="+mj-lt"/>
              <a:buAutoNum type="arabicPeriod"/>
            </a:pPr>
            <a:r>
              <a:rPr lang="tr-TR" b="1" dirty="0"/>
              <a:t>İzleme Ve Kontrol</a:t>
            </a:r>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649640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342900" lvl="1" indent="-342900" algn="just">
              <a:buFont typeface="Arial" panose="020B0604020202020204" pitchFamily="34" charset="0"/>
              <a:buChar char="•"/>
            </a:pPr>
            <a:r>
              <a:rPr lang="tr-TR" b="1" dirty="0"/>
              <a:t>Risk </a:t>
            </a:r>
            <a:r>
              <a:rPr lang="tr-TR" b="1" dirty="0" smtClean="0"/>
              <a:t>Değerlendirme; </a:t>
            </a:r>
            <a:r>
              <a:rPr lang="tr-TR" dirty="0"/>
              <a:t>Ortaya konulan risk kaynaklarının değerlendirilmesi yapılmaktadır. Risklerin değerlendirilmesinde uzmanların görüşlerinden, benzer sistemlerle ilgili deneyimlerden, önceki projelerden alınan derslerden ve teknoloji değerlendirme raporlarından yararlanılmakta ve yapılan planlar gözden geçirilmektedir.</a:t>
            </a:r>
          </a:p>
          <a:p>
            <a:pPr marL="342900" lvl="1" indent="-342900" algn="just">
              <a:buFont typeface="Arial" panose="020B0604020202020204" pitchFamily="34" charset="0"/>
              <a:buChar char="•"/>
            </a:pPr>
            <a:endParaRPr lang="tr-TR" b="1" dirty="0"/>
          </a:p>
          <a:p>
            <a:pPr algn="just"/>
            <a:endParaRPr lang="tr-TR" dirty="0"/>
          </a:p>
        </p:txBody>
      </p:sp>
      <p:sp>
        <p:nvSpPr>
          <p:cNvPr id="2" name="Başlık 1"/>
          <p:cNvSpPr>
            <a:spLocks noGrp="1"/>
          </p:cNvSpPr>
          <p:nvPr>
            <p:ph type="title"/>
          </p:nvPr>
        </p:nvSpPr>
        <p:spPr/>
        <p:txBody>
          <a:bodyPr/>
          <a:lstStyle/>
          <a:p>
            <a:endParaRPr lang="tr-TR" dirty="0"/>
          </a:p>
        </p:txBody>
      </p:sp>
    </p:spTree>
    <p:extLst>
      <p:ext uri="{BB962C8B-B14F-4D97-AF65-F5344CB8AC3E}">
        <p14:creationId xmlns:p14="http://schemas.microsoft.com/office/powerpoint/2010/main" val="233905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t>Genel Risk </a:t>
            </a:r>
            <a:r>
              <a:rPr lang="tr-TR" b="1" dirty="0" smtClean="0"/>
              <a:t>Sınıflandırması</a:t>
            </a:r>
            <a:endParaRPr lang="tr-TR" sz="4400" dirty="0"/>
          </a:p>
          <a:p>
            <a:pPr marL="0" indent="0">
              <a:buNone/>
            </a:pPr>
            <a:r>
              <a:rPr lang="tr-TR" dirty="0"/>
              <a:t>Risk çeşitleri genel olarak </a:t>
            </a:r>
            <a:r>
              <a:rPr lang="tr-TR" b="1" dirty="0"/>
              <a:t>üç g</a:t>
            </a:r>
            <a:r>
              <a:rPr lang="tr-TR" dirty="0"/>
              <a:t>rupta incelenebilir</a:t>
            </a:r>
            <a:r>
              <a:rPr lang="tr-TR" dirty="0" smtClean="0"/>
              <a:t>;</a:t>
            </a:r>
            <a:endParaRPr lang="tr-TR" dirty="0"/>
          </a:p>
          <a:p>
            <a:pPr lvl="3">
              <a:buFont typeface="Wingdings" panose="05000000000000000000" pitchFamily="2" charset="2"/>
              <a:buChar char="q"/>
            </a:pPr>
            <a:r>
              <a:rPr lang="tr-TR" sz="2500" dirty="0"/>
              <a:t>Mal riskleri</a:t>
            </a:r>
          </a:p>
          <a:p>
            <a:pPr lvl="3">
              <a:buFont typeface="Wingdings" panose="05000000000000000000" pitchFamily="2" charset="2"/>
              <a:buChar char="q"/>
            </a:pPr>
            <a:r>
              <a:rPr lang="tr-TR" sz="2500" dirty="0"/>
              <a:t>Can riskleri</a:t>
            </a:r>
          </a:p>
          <a:p>
            <a:pPr lvl="3">
              <a:buFont typeface="Wingdings" panose="05000000000000000000" pitchFamily="2" charset="2"/>
              <a:buChar char="q"/>
            </a:pPr>
            <a:r>
              <a:rPr lang="tr-TR" sz="2500" dirty="0"/>
              <a:t>İş yeri riskleri</a:t>
            </a:r>
          </a:p>
          <a:p>
            <a:endParaRPr lang="tr-TR" dirty="0"/>
          </a:p>
        </p:txBody>
      </p:sp>
      <p:sp>
        <p:nvSpPr>
          <p:cNvPr id="2" name="Başlık 1"/>
          <p:cNvSpPr>
            <a:spLocks noGrp="1"/>
          </p:cNvSpPr>
          <p:nvPr>
            <p:ph type="title"/>
          </p:nvPr>
        </p:nvSpPr>
        <p:spPr/>
        <p:txBody>
          <a:bodyPr/>
          <a:lstStyle/>
          <a:p>
            <a:pPr lvl="1" algn="ctr" rtl="0">
              <a:spcBef>
                <a:spcPct val="0"/>
              </a:spcBef>
            </a:pPr>
            <a:r>
              <a:rPr lang="tr-TR" b="1" dirty="0"/>
              <a:t>Riskin </a:t>
            </a:r>
            <a:r>
              <a:rPr lang="tr-TR" b="1" dirty="0" smtClean="0"/>
              <a:t>Çeşitleri</a:t>
            </a:r>
            <a:endParaRPr lang="tr-TR" dirty="0"/>
          </a:p>
        </p:txBody>
      </p:sp>
    </p:spTree>
    <p:extLst>
      <p:ext uri="{BB962C8B-B14F-4D97-AF65-F5344CB8AC3E}">
        <p14:creationId xmlns:p14="http://schemas.microsoft.com/office/powerpoint/2010/main" val="15839223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342900" lvl="1" indent="-342900" algn="just">
              <a:buFont typeface="Arial" panose="020B0604020202020204" pitchFamily="34" charset="0"/>
              <a:buChar char="•"/>
            </a:pPr>
            <a:r>
              <a:rPr lang="tr-TR" b="1" dirty="0"/>
              <a:t>Kurumsal Risk </a:t>
            </a:r>
            <a:r>
              <a:rPr lang="tr-TR" b="1" dirty="0" smtClean="0"/>
              <a:t>Yönetimi</a:t>
            </a:r>
            <a:r>
              <a:rPr lang="tr-TR" dirty="0" smtClean="0"/>
              <a:t>; </a:t>
            </a:r>
            <a:r>
              <a:rPr lang="tr-TR" dirty="0"/>
              <a:t>Kurumlardaki Risk Yönetimi sürecinde eylem planları oluşturulurken yetkilerin ve yetki alanınızdaki kaynakların neler olduğunun bilinmesi gerekir. Yetkisi olmayan kişilerin risk yönetmesi mümkün değil. Planlama sırasında, risklerin oluşturacağı etkilerin, nasıl  </a:t>
            </a:r>
            <a:r>
              <a:rPr lang="tr-TR" dirty="0" err="1"/>
              <a:t>tolere</a:t>
            </a:r>
            <a:r>
              <a:rPr lang="tr-TR" dirty="0"/>
              <a:t> edileceği de plana dahil edilmelidir.</a:t>
            </a:r>
          </a:p>
          <a:p>
            <a:pPr marL="342900" lvl="1" indent="-342900" algn="just">
              <a:buFont typeface="Arial" panose="020B0604020202020204" pitchFamily="34" charset="0"/>
              <a:buChar char="•"/>
            </a:pPr>
            <a:endParaRPr lang="tr-TR" b="1" dirty="0"/>
          </a:p>
        </p:txBody>
      </p:sp>
      <p:sp>
        <p:nvSpPr>
          <p:cNvPr id="2" name="Başlık 1"/>
          <p:cNvSpPr>
            <a:spLocks noGrp="1"/>
          </p:cNvSpPr>
          <p:nvPr>
            <p:ph type="title"/>
          </p:nvPr>
        </p:nvSpPr>
        <p:spPr/>
        <p:txBody>
          <a:bodyPr/>
          <a:lstStyle/>
          <a:p>
            <a:endParaRPr lang="tr-TR" dirty="0"/>
          </a:p>
        </p:txBody>
      </p:sp>
    </p:spTree>
    <p:extLst>
      <p:ext uri="{BB962C8B-B14F-4D97-AF65-F5344CB8AC3E}">
        <p14:creationId xmlns:p14="http://schemas.microsoft.com/office/powerpoint/2010/main" val="192875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342900" lvl="1" indent="-342900" algn="just">
              <a:buFont typeface="Arial" panose="020B0604020202020204" pitchFamily="34" charset="0"/>
              <a:buChar char="•"/>
            </a:pPr>
            <a:r>
              <a:rPr lang="tr-TR" b="1" dirty="0"/>
              <a:t>Proje Risk </a:t>
            </a:r>
            <a:r>
              <a:rPr lang="tr-TR" b="1" dirty="0" smtClean="0"/>
              <a:t>Yönetimi</a:t>
            </a:r>
            <a:r>
              <a:rPr lang="tr-TR" dirty="0" smtClean="0"/>
              <a:t>; </a:t>
            </a:r>
            <a:r>
              <a:rPr lang="tr-TR" dirty="0"/>
              <a:t>R</a:t>
            </a:r>
            <a:r>
              <a:rPr lang="tr-TR" dirty="0" smtClean="0"/>
              <a:t>isk </a:t>
            </a:r>
            <a:r>
              <a:rPr lang="tr-TR" dirty="0"/>
              <a:t>etkilerinin sistematik olarak tanımladığı, değerlendirildiği ve uygun tedbirlerin alındığı bir süreçtir. </a:t>
            </a:r>
            <a:endParaRPr lang="tr-TR" b="1"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385688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q"/>
            </a:pPr>
            <a:r>
              <a:rPr lang="tr-TR" dirty="0"/>
              <a:t>Projenin temeli olan kapsam, kalite, zaman ve maliyet unsurlarını etkilemesi muhtemel olayları belirlemek,</a:t>
            </a:r>
          </a:p>
          <a:p>
            <a:pPr algn="just">
              <a:buFont typeface="Wingdings" panose="05000000000000000000" pitchFamily="2" charset="2"/>
              <a:buChar char="q"/>
            </a:pPr>
            <a:r>
              <a:rPr lang="tr-TR" dirty="0"/>
              <a:t>Her bir muhtemel olayın etkisini ölçmek,</a:t>
            </a:r>
          </a:p>
          <a:p>
            <a:pPr algn="just">
              <a:buFont typeface="Wingdings" panose="05000000000000000000" pitchFamily="2" charset="2"/>
              <a:buChar char="q"/>
            </a:pPr>
            <a:r>
              <a:rPr lang="tr-TR" dirty="0"/>
              <a:t>Bu muhtemel olaylardan kontrol edilemeyenlerin yönetimi için bir esas oluşturmak,</a:t>
            </a:r>
          </a:p>
          <a:p>
            <a:pPr algn="just">
              <a:buFont typeface="Wingdings" panose="05000000000000000000" pitchFamily="2" charset="2"/>
              <a:buChar char="q"/>
            </a:pPr>
            <a:r>
              <a:rPr lang="tr-TR" dirty="0"/>
              <a:t>Kontrol edilebilenleri ise kendi lehimize değiştirmeye çalışmaktır.</a:t>
            </a:r>
          </a:p>
          <a:p>
            <a:pPr algn="just">
              <a:buFont typeface="Wingdings" panose="05000000000000000000" pitchFamily="2" charset="2"/>
              <a:buChar char="q"/>
            </a:pPr>
            <a:endParaRPr lang="tr-TR" dirty="0"/>
          </a:p>
        </p:txBody>
      </p:sp>
      <p:sp>
        <p:nvSpPr>
          <p:cNvPr id="2" name="Başlık 1"/>
          <p:cNvSpPr>
            <a:spLocks noGrp="1"/>
          </p:cNvSpPr>
          <p:nvPr>
            <p:ph type="title"/>
          </p:nvPr>
        </p:nvSpPr>
        <p:spPr/>
        <p:txBody>
          <a:bodyPr/>
          <a:lstStyle/>
          <a:p>
            <a:pPr lvl="2" algn="ctr" rtl="0">
              <a:spcBef>
                <a:spcPct val="0"/>
              </a:spcBef>
            </a:pPr>
            <a:r>
              <a:rPr lang="tr-TR" b="1" dirty="0"/>
              <a:t>Proje Risk Yönetiminin </a:t>
            </a:r>
            <a:r>
              <a:rPr lang="tr-TR" b="1" dirty="0" smtClean="0"/>
              <a:t>Amacı</a:t>
            </a:r>
            <a:endParaRPr lang="tr-TR" dirty="0"/>
          </a:p>
        </p:txBody>
      </p:sp>
    </p:spTree>
    <p:extLst>
      <p:ext uri="{BB962C8B-B14F-4D97-AF65-F5344CB8AC3E}">
        <p14:creationId xmlns:p14="http://schemas.microsoft.com/office/powerpoint/2010/main" val="14912505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r>
              <a:rPr lang="tr-TR" dirty="0"/>
              <a:t>Risk  sadece,  beklenen  yararın  başarısızlığın  maliyetini  ve  kazanma	şansının  da kaybetme olasılığını aştığı durumlarda alınmalıdır.</a:t>
            </a:r>
          </a:p>
          <a:p>
            <a:r>
              <a:rPr lang="tr-TR" dirty="0"/>
              <a:t>Risk alan şu soruların gerçek cevabını aramalıdır</a:t>
            </a:r>
            <a:r>
              <a:rPr lang="tr-TR" dirty="0" smtClean="0"/>
              <a:t>:</a:t>
            </a:r>
            <a:endParaRPr lang="tr-TR" dirty="0"/>
          </a:p>
          <a:p>
            <a:pPr lvl="3"/>
            <a:r>
              <a:rPr lang="tr-TR" dirty="0"/>
              <a:t>Risk niçin alınmalıdır?</a:t>
            </a:r>
          </a:p>
          <a:p>
            <a:pPr lvl="3"/>
            <a:r>
              <a:rPr lang="tr-TR" dirty="0"/>
              <a:t>Ne kazanılacak?</a:t>
            </a:r>
          </a:p>
          <a:p>
            <a:pPr lvl="3"/>
            <a:r>
              <a:rPr lang="tr-TR" dirty="0"/>
              <a:t>Ne kaybedilebilir?</a:t>
            </a:r>
          </a:p>
          <a:p>
            <a:pPr lvl="3"/>
            <a:r>
              <a:rPr lang="tr-TR" dirty="0"/>
              <a:t>Başarı (ve kaybetme) şansı nedir?</a:t>
            </a:r>
          </a:p>
          <a:p>
            <a:pPr lvl="3"/>
            <a:r>
              <a:rPr lang="tr-TR" dirty="0"/>
              <a:t>İstenen sonuç elde edilemez ise ne yapılabilir?</a:t>
            </a:r>
          </a:p>
          <a:p>
            <a:pPr lvl="3"/>
            <a:r>
              <a:rPr lang="tr-TR" dirty="0"/>
              <a:t>Beklenen mükafat maruz kalınacak riske değer mi?</a:t>
            </a:r>
          </a:p>
          <a:p>
            <a:endParaRPr lang="tr-TR" dirty="0"/>
          </a:p>
        </p:txBody>
      </p:sp>
      <p:sp>
        <p:nvSpPr>
          <p:cNvPr id="2" name="Başlık 1"/>
          <p:cNvSpPr>
            <a:spLocks noGrp="1"/>
          </p:cNvSpPr>
          <p:nvPr>
            <p:ph type="title"/>
          </p:nvPr>
        </p:nvSpPr>
        <p:spPr/>
        <p:txBody>
          <a:bodyPr/>
          <a:lstStyle/>
          <a:p>
            <a:pPr lvl="2" algn="ctr" rtl="0">
              <a:spcBef>
                <a:spcPct val="0"/>
              </a:spcBef>
            </a:pPr>
            <a:r>
              <a:rPr lang="tr-TR" b="1" dirty="0"/>
              <a:t>Risk Ne Zaman Alınır</a:t>
            </a:r>
            <a:r>
              <a:rPr lang="tr-TR" b="1" dirty="0" smtClean="0"/>
              <a:t>?</a:t>
            </a:r>
            <a:endParaRPr lang="tr-TR" dirty="0"/>
          </a:p>
        </p:txBody>
      </p:sp>
    </p:spTree>
    <p:extLst>
      <p:ext uri="{BB962C8B-B14F-4D97-AF65-F5344CB8AC3E}">
        <p14:creationId xmlns:p14="http://schemas.microsoft.com/office/powerpoint/2010/main" val="3740722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600200"/>
            <a:ext cx="8568952" cy="4853136"/>
          </a:xfrm>
        </p:spPr>
        <p:txBody>
          <a:bodyPr>
            <a:normAutofit fontScale="85000" lnSpcReduction="20000"/>
          </a:bodyPr>
          <a:lstStyle/>
          <a:p>
            <a:r>
              <a:rPr lang="tr-TR" dirty="0"/>
              <a:t>Proje Yöneticisi olarak şu durumlarda riskin alınmaması tavsiye edilebilir:</a:t>
            </a:r>
          </a:p>
          <a:p>
            <a:pPr lvl="3"/>
            <a:r>
              <a:rPr lang="tr-TR" sz="2200" dirty="0"/>
              <a:t>Kurum/kuruluş bir kayba tahammül edemez ise.</a:t>
            </a:r>
          </a:p>
          <a:p>
            <a:pPr lvl="3"/>
            <a:r>
              <a:rPr lang="tr-TR" sz="2200" dirty="0"/>
              <a:t>Maruz kalınan riskin sonucu çok yüksek ise.</a:t>
            </a:r>
          </a:p>
          <a:p>
            <a:pPr lvl="3"/>
            <a:r>
              <a:rPr lang="tr-TR" sz="2200" dirty="0"/>
              <a:t>Durum (ya da proje) alınacak riske değmez ise.</a:t>
            </a:r>
          </a:p>
          <a:p>
            <a:pPr lvl="3"/>
            <a:r>
              <a:rPr lang="tr-TR" sz="2200" dirty="0"/>
              <a:t>Proje ile sağlanacak bir avantaj yok ise.</a:t>
            </a:r>
          </a:p>
          <a:p>
            <a:pPr lvl="3"/>
            <a:r>
              <a:rPr lang="tr-TR" sz="2200" dirty="0"/>
              <a:t>Rekabet dürüst olmayacaksa.</a:t>
            </a:r>
          </a:p>
          <a:p>
            <a:pPr lvl="3"/>
            <a:r>
              <a:rPr lang="tr-TR" sz="2200" dirty="0"/>
              <a:t>Sağlanacak yararlar belirlenmemişse.</a:t>
            </a:r>
          </a:p>
          <a:p>
            <a:pPr lvl="3"/>
            <a:r>
              <a:rPr lang="tr-TR" sz="2200" dirty="0"/>
              <a:t>Kabul edilebilir seçenek sayısı çok ise (Belirsizlik de artar.) Alınacak risk projenin hedeflerinden bir ya da birkaçını başaramıyorsa.</a:t>
            </a:r>
          </a:p>
          <a:p>
            <a:pPr lvl="3"/>
            <a:r>
              <a:rPr lang="tr-TR" sz="2200" dirty="0"/>
              <a:t>Varsayımların beklenen değeri negatif ise (ya da küçük bir değişiklik negatif yapıyorsa.)</a:t>
            </a:r>
          </a:p>
          <a:p>
            <a:pPr lvl="3"/>
            <a:r>
              <a:rPr lang="tr-TR" sz="2200" dirty="0"/>
              <a:t>Eldeki değerler dağınık, bir </a:t>
            </a:r>
            <a:r>
              <a:rPr lang="tr-TR" sz="2200" dirty="0" err="1"/>
              <a:t>patern</a:t>
            </a:r>
            <a:r>
              <a:rPr lang="tr-TR" sz="2200" dirty="0"/>
              <a:t> oluşturmuyorsa.</a:t>
            </a:r>
          </a:p>
          <a:p>
            <a:pPr lvl="3"/>
            <a:r>
              <a:rPr lang="tr-TR" sz="2200" dirty="0"/>
              <a:t>Sonucu hesaplamak için yeterli veri yoksa.</a:t>
            </a:r>
          </a:p>
          <a:p>
            <a:pPr lvl="3"/>
            <a:r>
              <a:rPr lang="tr-TR" sz="2200" dirty="0"/>
              <a:t>Sonucun tatminkar olmaması halinde uygulanacak bir ihtimal planı yok ise.</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8724743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marL="514350" lvl="0" indent="-514350">
              <a:buFont typeface="+mj-lt"/>
              <a:buAutoNum type="arabicParenR"/>
            </a:pPr>
            <a:r>
              <a:rPr lang="tr-TR" dirty="0"/>
              <a:t>(…) İşverenler, işyerlerinde sağlık ve güvenlik yönünden risk analizi yaptırmakla yükümlü </a:t>
            </a:r>
            <a:r>
              <a:rPr lang="tr-TR" u="sng" dirty="0"/>
              <a:t>değillerdir.</a:t>
            </a:r>
            <a:endParaRPr lang="tr-TR" dirty="0"/>
          </a:p>
          <a:p>
            <a:pPr marL="514350" lvl="0" indent="-514350">
              <a:buFont typeface="+mj-lt"/>
              <a:buAutoNum type="arabicParenR"/>
            </a:pPr>
            <a:r>
              <a:rPr lang="tr-TR" dirty="0"/>
              <a:t>(…) Riski şiddeti ve olasılığı bileşenlerine ayırarak analiz etme yöntemi risk analizinde </a:t>
            </a:r>
            <a:r>
              <a:rPr lang="tr-TR" u="sng" dirty="0"/>
              <a:t>kullanılmaz.</a:t>
            </a:r>
            <a:endParaRPr lang="tr-TR" dirty="0"/>
          </a:p>
          <a:p>
            <a:pPr marL="514350" lvl="0" indent="-514350">
              <a:buFont typeface="+mj-lt"/>
              <a:buAutoNum type="arabicParenR"/>
            </a:pPr>
            <a:r>
              <a:rPr lang="tr-TR" dirty="0"/>
              <a:t>(…) Duyarlılık analizi riskin proje karlılığı üzerindeki etkisini araştırır.</a:t>
            </a:r>
          </a:p>
          <a:p>
            <a:pPr marL="514350" lvl="0" indent="-514350">
              <a:buFont typeface="+mj-lt"/>
              <a:buAutoNum type="arabicParenR"/>
            </a:pPr>
            <a:r>
              <a:rPr lang="tr-TR" dirty="0"/>
              <a:t>(…) Risk Yönetiminin temel amacı, milli servetimizi ve personelin sağlık ve mutluluğunu korurken, görev etkinliğini tüm seviyelerde arttırmaktır.</a:t>
            </a:r>
          </a:p>
          <a:p>
            <a:pPr marL="514350" lvl="0" indent="-514350">
              <a:buFont typeface="+mj-lt"/>
              <a:buAutoNum type="arabicParenR"/>
            </a:pPr>
            <a:r>
              <a:rPr lang="tr-TR" dirty="0"/>
              <a:t>(…) Çalışanların oldukça dikkatli olduğu bir işyerinde risk analizine gerek yoktur.</a:t>
            </a:r>
          </a:p>
          <a:p>
            <a:pPr marL="514350" lvl="0" indent="-514350">
              <a:buFont typeface="+mj-lt"/>
              <a:buAutoNum type="arabicParenR"/>
            </a:pPr>
            <a:r>
              <a:rPr lang="tr-TR" dirty="0"/>
              <a:t>(…) Risk değerlendirmesi çalışmaları, mevcut mevzuat ve işyeri koşulları çerçevesinde planlanır.</a:t>
            </a:r>
          </a:p>
          <a:p>
            <a:pPr marL="514350" lvl="0" indent="-514350">
              <a:buFont typeface="+mj-lt"/>
              <a:buAutoNum type="arabicParenR"/>
            </a:pPr>
            <a:r>
              <a:rPr lang="tr-TR" dirty="0"/>
              <a:t>(…) Proje Risk Yönetiminde, projedeki belirsizliklerin olumsuz etkileri(riskleri) yanında olumlu etkileri (fırsatları) de vardır.</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8287176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lstStyle/>
          <a:p>
            <a:pPr marL="514350" lvl="0" indent="-514350">
              <a:buFont typeface="+mj-lt"/>
              <a:buAutoNum type="arabicPeriod"/>
            </a:pPr>
            <a:r>
              <a:rPr lang="tr-TR" dirty="0"/>
              <a:t>Aşağıdakilerden hangisi riskin niteliklerinden birisi </a:t>
            </a:r>
            <a:r>
              <a:rPr lang="tr-TR" u="sng" dirty="0"/>
              <a:t>değildir?</a:t>
            </a:r>
            <a:endParaRPr lang="tr-TR" dirty="0"/>
          </a:p>
          <a:p>
            <a:pPr marL="971550" lvl="1" indent="-514350">
              <a:buFont typeface="+mj-lt"/>
              <a:buAutoNum type="alphaLcParenR"/>
            </a:pPr>
            <a:r>
              <a:rPr lang="tr-TR" dirty="0"/>
              <a:t>Risk, teminat istendiği zaman gerçekleşmemiş olmalıdır.</a:t>
            </a:r>
          </a:p>
          <a:p>
            <a:pPr marL="971550" lvl="1" indent="-514350">
              <a:buFont typeface="+mj-lt"/>
              <a:buAutoNum type="alphaLcParenR"/>
            </a:pPr>
            <a:r>
              <a:rPr lang="tr-TR" dirty="0"/>
              <a:t>Sigortalının iradesine bağlı gerçekleşmelidir.</a:t>
            </a:r>
          </a:p>
          <a:p>
            <a:pPr marL="971550" lvl="1" indent="-514350">
              <a:buFont typeface="+mj-lt"/>
              <a:buAutoNum type="alphaLcParenR"/>
            </a:pPr>
            <a:r>
              <a:rPr lang="tr-TR" dirty="0"/>
              <a:t>Gerçekleşmesi belirsiz ve ileriye dönük olmalıdır.</a:t>
            </a:r>
          </a:p>
          <a:p>
            <a:pPr marL="971550" lvl="1" indent="-514350">
              <a:buFont typeface="+mj-lt"/>
              <a:buAutoNum type="alphaLcParenR"/>
            </a:pPr>
            <a:r>
              <a:rPr lang="tr-TR" dirty="0"/>
              <a:t>Sigortalının iradesi dışında gerçekleşecek olmalıdır.</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2283863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lvl="0" indent="-514350">
              <a:buFont typeface="+mj-lt"/>
              <a:buAutoNum type="arabicPeriod" startAt="2"/>
            </a:pPr>
            <a:r>
              <a:rPr lang="tr-TR" dirty="0"/>
              <a:t>Aşağıdakilerden hangisi Tedarik zincirinin savunmasızlık durumunu arttıran güncel yönelimlerden birisi </a:t>
            </a:r>
            <a:r>
              <a:rPr lang="tr-TR" u="sng" dirty="0"/>
              <a:t>değildir?</a:t>
            </a:r>
            <a:endParaRPr lang="tr-TR" dirty="0"/>
          </a:p>
          <a:p>
            <a:pPr marL="971550" lvl="1" indent="-514350">
              <a:buFont typeface="+mj-lt"/>
              <a:buAutoNum type="alphaLcParenR"/>
            </a:pPr>
            <a:r>
              <a:rPr lang="tr-TR" dirty="0"/>
              <a:t>Tedarik zincirinin küreselleşmesi,</a:t>
            </a:r>
          </a:p>
          <a:p>
            <a:pPr marL="971550" lvl="1" indent="-514350">
              <a:buFont typeface="+mj-lt"/>
              <a:buAutoNum type="alphaLcParenR"/>
            </a:pPr>
            <a:r>
              <a:rPr lang="tr-TR" dirty="0"/>
              <a:t>Azaltılmış koruma önlemlerinin varlığı.</a:t>
            </a:r>
          </a:p>
          <a:p>
            <a:pPr marL="971550" lvl="1" indent="-514350">
              <a:buFont typeface="+mj-lt"/>
              <a:buAutoNum type="alphaLcParenR"/>
            </a:pPr>
            <a:r>
              <a:rPr lang="tr-TR" dirty="0"/>
              <a:t>Tedarik üslerinin azalması</a:t>
            </a:r>
          </a:p>
          <a:p>
            <a:pPr marL="971550" lvl="1" indent="-514350">
              <a:buFont typeface="+mj-lt"/>
              <a:buAutoNum type="alphaLcParenR"/>
            </a:pPr>
            <a:r>
              <a:rPr lang="tr-TR" dirty="0"/>
              <a:t>Tedarik üslerinin artması</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412162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lvl="0" indent="-514350">
              <a:buFont typeface="+mj-lt"/>
              <a:buAutoNum type="arabicPeriod" startAt="3"/>
            </a:pPr>
            <a:r>
              <a:rPr lang="tr-TR" dirty="0"/>
              <a:t>Aşağıdakilerden hangisi politik risk kaynaklarından </a:t>
            </a:r>
            <a:r>
              <a:rPr lang="tr-TR" u="sng" dirty="0"/>
              <a:t>değildir</a:t>
            </a:r>
            <a:r>
              <a:rPr lang="tr-TR" dirty="0"/>
              <a:t>?</a:t>
            </a:r>
          </a:p>
          <a:p>
            <a:pPr marL="971550" lvl="1" indent="-514350">
              <a:buFont typeface="+mj-lt"/>
              <a:buAutoNum type="alphaLcParenR"/>
            </a:pPr>
            <a:r>
              <a:rPr lang="tr-TR" dirty="0"/>
              <a:t>İstikrarlı devlet politikaları</a:t>
            </a:r>
          </a:p>
          <a:p>
            <a:pPr marL="971550" lvl="1" indent="-514350">
              <a:buFont typeface="+mj-lt"/>
              <a:buAutoNum type="alphaLcParenR"/>
            </a:pPr>
            <a:r>
              <a:rPr lang="tr-TR" dirty="0"/>
              <a:t>Sosyal kargaşa, karışıklık ve huzursuzluklar</a:t>
            </a:r>
          </a:p>
          <a:p>
            <a:pPr marL="971550" lvl="1" indent="-514350">
              <a:buFont typeface="+mj-lt"/>
              <a:buAutoNum type="alphaLcParenR"/>
            </a:pPr>
            <a:r>
              <a:rPr lang="tr-TR" dirty="0"/>
              <a:t>Politik belirsizlikler</a:t>
            </a:r>
          </a:p>
          <a:p>
            <a:pPr marL="971550" lvl="1" indent="-514350">
              <a:buFont typeface="+mj-lt"/>
              <a:buAutoNum type="alphaLcParenR"/>
            </a:pPr>
            <a:r>
              <a:rPr lang="tr-TR" dirty="0"/>
              <a:t>Askeri çatışmalar, iç isyanlar ve terörizm</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9912048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lvl="0" indent="-514350">
              <a:buFont typeface="+mj-lt"/>
              <a:buAutoNum type="arabicPeriod" startAt="4"/>
            </a:pPr>
            <a:r>
              <a:rPr lang="tr-TR" dirty="0"/>
              <a:t>Aşağıdakilerden hangisi Risk değerlendirmesi yapmanın faydalarından birisi </a:t>
            </a:r>
            <a:r>
              <a:rPr lang="tr-TR" u="sng" dirty="0"/>
              <a:t>değildir</a:t>
            </a:r>
            <a:r>
              <a:rPr lang="tr-TR" dirty="0"/>
              <a:t>?</a:t>
            </a:r>
          </a:p>
          <a:p>
            <a:pPr marL="971550" lvl="1" indent="-514350">
              <a:buFont typeface="+mj-lt"/>
              <a:buAutoNum type="alphaLcParenR"/>
            </a:pPr>
            <a:r>
              <a:rPr lang="tr-TR" dirty="0"/>
              <a:t>Kazaların önlenmesi ile kayıpların azaltılması</a:t>
            </a:r>
          </a:p>
          <a:p>
            <a:pPr marL="971550" lvl="1" indent="-514350">
              <a:buFont typeface="+mj-lt"/>
              <a:buAutoNum type="alphaLcParenR"/>
            </a:pPr>
            <a:r>
              <a:rPr lang="tr-TR" dirty="0"/>
              <a:t>Kalite ve Verim artışı sağlanması</a:t>
            </a:r>
          </a:p>
          <a:p>
            <a:pPr marL="971550" lvl="1" indent="-514350">
              <a:buFont typeface="+mj-lt"/>
              <a:buAutoNum type="alphaLcParenR"/>
            </a:pPr>
            <a:r>
              <a:rPr lang="tr-TR" dirty="0"/>
              <a:t>Tehlikelerin tanınması</a:t>
            </a:r>
          </a:p>
          <a:p>
            <a:pPr marL="971550" lvl="1" indent="-514350">
              <a:buFont typeface="+mj-lt"/>
              <a:buAutoNum type="alphaLcParenR"/>
            </a:pPr>
            <a:r>
              <a:rPr lang="tr-TR" dirty="0"/>
              <a:t>Tehditlerin önceden tespit edilememesi</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133818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Evren yaşamı tehdit eden tehlikelerle doludur. </a:t>
            </a:r>
            <a:r>
              <a:rPr lang="tr-TR" dirty="0" smtClean="0"/>
              <a:t>Tehlikelerin</a:t>
            </a:r>
            <a:r>
              <a:rPr lang="tr-TR" dirty="0"/>
              <a:t>, nerede, ne zaman, kime, neye, ne şekilde ve ne kadar geleceği çoğu kez belirsizdir. Tüm canlılar bu tehlikeler karşı korunma yöntemleri geliştirmişlerdi.</a:t>
            </a:r>
          </a:p>
        </p:txBody>
      </p:sp>
      <p:sp>
        <p:nvSpPr>
          <p:cNvPr id="2" name="Başlık 1"/>
          <p:cNvSpPr>
            <a:spLocks noGrp="1"/>
          </p:cNvSpPr>
          <p:nvPr>
            <p:ph type="title"/>
          </p:nvPr>
        </p:nvSpPr>
        <p:spPr/>
        <p:txBody>
          <a:bodyPr>
            <a:normAutofit/>
          </a:bodyPr>
          <a:lstStyle/>
          <a:p>
            <a:pPr lvl="3" algn="ctr" rtl="0">
              <a:spcBef>
                <a:spcPct val="0"/>
              </a:spcBef>
            </a:pPr>
            <a:r>
              <a:rPr lang="tr-TR" sz="3000" b="1" dirty="0" smtClean="0"/>
              <a:t>1. Mal Riskleri</a:t>
            </a:r>
            <a:endParaRPr lang="tr-TR" sz="3000" dirty="0"/>
          </a:p>
        </p:txBody>
      </p:sp>
    </p:spTree>
    <p:extLst>
      <p:ext uri="{BB962C8B-B14F-4D97-AF65-F5344CB8AC3E}">
        <p14:creationId xmlns:p14="http://schemas.microsoft.com/office/powerpoint/2010/main" val="1597013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lvl="0" indent="-514350">
              <a:buFont typeface="+mj-lt"/>
              <a:buAutoNum type="arabicPeriod" startAt="5"/>
            </a:pPr>
            <a:r>
              <a:rPr lang="tr-TR" dirty="0"/>
              <a:t>Aşağıdakilerden durumlardan hangisinde Risk değerlendirmesi yapmaya gerek </a:t>
            </a:r>
            <a:r>
              <a:rPr lang="tr-TR" u="sng" dirty="0"/>
              <a:t>yoktur?</a:t>
            </a:r>
            <a:endParaRPr lang="tr-TR" dirty="0"/>
          </a:p>
          <a:p>
            <a:pPr marL="971550" lvl="1" indent="-514350">
              <a:buFont typeface="+mj-lt"/>
              <a:buAutoNum type="alphaLcParenR"/>
            </a:pPr>
            <a:r>
              <a:rPr lang="tr-TR" dirty="0"/>
              <a:t>Yeni tekniklerin geliştirilmesi</a:t>
            </a:r>
          </a:p>
          <a:p>
            <a:pPr marL="971550" lvl="1" indent="-514350">
              <a:buFont typeface="+mj-lt"/>
              <a:buAutoNum type="alphaLcParenR"/>
            </a:pPr>
            <a:r>
              <a:rPr lang="tr-TR" dirty="0"/>
              <a:t>Yapılan işte herhangi bir değişme olmadan devam etmesi</a:t>
            </a:r>
          </a:p>
          <a:p>
            <a:pPr marL="971550" lvl="1" indent="-514350">
              <a:buFont typeface="+mj-lt"/>
              <a:buAutoNum type="alphaLcParenR"/>
            </a:pPr>
            <a:r>
              <a:rPr lang="tr-TR" dirty="0"/>
              <a:t>İş kazası veya meslek hastalığı meydana gelmesi</a:t>
            </a:r>
          </a:p>
          <a:p>
            <a:pPr marL="971550" lvl="1" indent="-514350">
              <a:buFont typeface="+mj-lt"/>
              <a:buAutoNum type="alphaLcParenR"/>
            </a:pPr>
            <a:r>
              <a:rPr lang="tr-TR" dirty="0"/>
              <a:t>Yeni bir makine veya ekipman alınması</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610943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514350" lvl="0" indent="-514350">
              <a:buFont typeface="+mj-lt"/>
              <a:buAutoNum type="arabicPeriod" startAt="6"/>
            </a:pPr>
            <a:r>
              <a:rPr lang="tr-TR" dirty="0"/>
              <a:t>Bir projede aşağıdaki durumlardan hangisinde risk alınabilir.</a:t>
            </a:r>
          </a:p>
          <a:p>
            <a:pPr marL="971550" lvl="1" indent="-514350">
              <a:buFont typeface="+mj-lt"/>
              <a:buAutoNum type="alphaLcParenR"/>
            </a:pPr>
            <a:r>
              <a:rPr lang="tr-TR" dirty="0"/>
              <a:t>Maruz kalınan riskin sonucu çok yüksek ise.</a:t>
            </a:r>
          </a:p>
          <a:p>
            <a:pPr marL="971550" lvl="1" indent="-514350">
              <a:buFont typeface="+mj-lt"/>
              <a:buAutoNum type="alphaLcParenR"/>
            </a:pPr>
            <a:r>
              <a:rPr lang="tr-TR" dirty="0"/>
              <a:t>Sağlanacak yararlar belirlenmemişse</a:t>
            </a:r>
          </a:p>
          <a:p>
            <a:pPr marL="971550" lvl="1" indent="-514350">
              <a:buFont typeface="+mj-lt"/>
              <a:buAutoNum type="alphaLcParenR"/>
            </a:pPr>
            <a:r>
              <a:rPr lang="tr-TR" dirty="0"/>
              <a:t>Proje ile sağlanacak çok büyük ise</a:t>
            </a:r>
          </a:p>
          <a:p>
            <a:pPr marL="971550" lvl="1" indent="-514350">
              <a:buFont typeface="+mj-lt"/>
              <a:buAutoNum type="alphaLcParenR"/>
            </a:pPr>
            <a:r>
              <a:rPr lang="tr-TR" dirty="0"/>
              <a:t>Sonucu hesaplamak için yeterli veri yoksa.</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66337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pPr algn="just"/>
            <a:r>
              <a:rPr lang="tr-TR" dirty="0"/>
              <a:t>Kişinin yaşamı sırasında rastlantısal olarak gelişecek ve canını, bedenini ilgilendiren risklerin, kendisine, ailesini ilgilendiren tehlikelerle karşı karşıya gelir. Kişi kendisi üzerine gelen mali yüklerden kurtulmak ister. Bu riskler, </a:t>
            </a:r>
            <a:r>
              <a:rPr lang="tr-TR" b="1" dirty="0"/>
              <a:t>yaşlılık</a:t>
            </a:r>
            <a:r>
              <a:rPr lang="tr-TR" dirty="0"/>
              <a:t>, </a:t>
            </a:r>
            <a:r>
              <a:rPr lang="tr-TR" b="1" dirty="0"/>
              <a:t>geçici veya kalıcı sakatlık</a:t>
            </a:r>
            <a:r>
              <a:rPr lang="tr-TR" dirty="0"/>
              <a:t>, </a:t>
            </a:r>
            <a:r>
              <a:rPr lang="tr-TR" b="1" dirty="0"/>
              <a:t>iş göremezlik</a:t>
            </a:r>
            <a:r>
              <a:rPr lang="tr-TR" dirty="0"/>
              <a:t>, </a:t>
            </a:r>
            <a:r>
              <a:rPr lang="tr-TR" b="1" dirty="0"/>
              <a:t>ölüm</a:t>
            </a:r>
            <a:r>
              <a:rPr lang="tr-TR" dirty="0"/>
              <a:t> gibi risklerdir. Gerçekleştiklerinde, geleceği önemli ölçüde etkileyen bu riskleri kontrol altına almak hayat sigortası kapsamı içinde yer alır</a:t>
            </a:r>
            <a:r>
              <a:rPr lang="tr-TR" dirty="0" smtClean="0"/>
              <a:t>. Can riskleri;</a:t>
            </a:r>
          </a:p>
          <a:p>
            <a:pPr marL="457200" lvl="4" indent="-457200" algn="just">
              <a:buFont typeface="Wingdings" panose="05000000000000000000" pitchFamily="2" charset="2"/>
              <a:buChar char="ü"/>
            </a:pPr>
            <a:r>
              <a:rPr lang="tr-TR" sz="2600" b="1" dirty="0"/>
              <a:t>Hayat </a:t>
            </a:r>
            <a:r>
              <a:rPr lang="tr-TR" sz="2600" b="1" dirty="0" smtClean="0"/>
              <a:t>Riskleri</a:t>
            </a:r>
          </a:p>
          <a:p>
            <a:pPr marL="457200" lvl="4" indent="-457200" algn="just">
              <a:buFont typeface="Wingdings" panose="05000000000000000000" pitchFamily="2" charset="2"/>
              <a:buChar char="ü"/>
            </a:pPr>
            <a:r>
              <a:rPr lang="tr-TR" sz="2600" b="1" dirty="0" smtClean="0"/>
              <a:t>Ferdi </a:t>
            </a:r>
            <a:r>
              <a:rPr lang="tr-TR" sz="2600" b="1" dirty="0"/>
              <a:t>Kaza Riskleri</a:t>
            </a:r>
          </a:p>
          <a:p>
            <a:pPr marL="457200" lvl="4" indent="-457200" algn="just">
              <a:buFont typeface="Wingdings" panose="05000000000000000000" pitchFamily="2" charset="2"/>
              <a:buChar char="ü"/>
            </a:pPr>
            <a:r>
              <a:rPr lang="tr-TR" sz="2600" b="1" dirty="0" smtClean="0"/>
              <a:t>Sağlık/Hastalık </a:t>
            </a:r>
            <a:r>
              <a:rPr lang="tr-TR" sz="2600" b="1" dirty="0"/>
              <a:t>Riskleri</a:t>
            </a:r>
          </a:p>
          <a:p>
            <a:pPr algn="just"/>
            <a:endParaRPr lang="tr-TR" dirty="0"/>
          </a:p>
          <a:p>
            <a:pPr algn="just"/>
            <a:endParaRPr lang="tr-TR" dirty="0"/>
          </a:p>
        </p:txBody>
      </p:sp>
      <p:sp>
        <p:nvSpPr>
          <p:cNvPr id="2" name="Başlık 1"/>
          <p:cNvSpPr>
            <a:spLocks noGrp="1"/>
          </p:cNvSpPr>
          <p:nvPr>
            <p:ph type="title"/>
          </p:nvPr>
        </p:nvSpPr>
        <p:spPr/>
        <p:txBody>
          <a:bodyPr>
            <a:normAutofit/>
          </a:bodyPr>
          <a:lstStyle/>
          <a:p>
            <a:pPr lvl="3" algn="ctr" rtl="0">
              <a:spcBef>
                <a:spcPct val="0"/>
              </a:spcBef>
            </a:pPr>
            <a:r>
              <a:rPr lang="tr-TR" sz="3000" b="1" dirty="0" smtClean="0"/>
              <a:t>2. Can Riskleri</a:t>
            </a:r>
            <a:endParaRPr lang="tr-TR" sz="3000" dirty="0"/>
          </a:p>
        </p:txBody>
      </p:sp>
    </p:spTree>
    <p:extLst>
      <p:ext uri="{BB962C8B-B14F-4D97-AF65-F5344CB8AC3E}">
        <p14:creationId xmlns:p14="http://schemas.microsoft.com/office/powerpoint/2010/main" val="141440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pPr algn="just"/>
            <a:r>
              <a:rPr lang="tr-TR" b="1" dirty="0"/>
              <a:t>Hayat </a:t>
            </a:r>
            <a:r>
              <a:rPr lang="tr-TR" b="1" dirty="0" smtClean="0"/>
              <a:t>Riskleri; </a:t>
            </a:r>
            <a:r>
              <a:rPr lang="tr-TR" dirty="0"/>
              <a:t>Hayat riskleri insanların sürekli karşı karşıya kaldıkları risk türüdür. İnsanlar yaşamlarını devam ettirirken sürekli risk altındadırlar. Hayat riskleri</a:t>
            </a:r>
            <a:r>
              <a:rPr lang="tr-TR" dirty="0" smtClean="0"/>
              <a:t>:</a:t>
            </a:r>
            <a:endParaRPr lang="tr-TR" dirty="0"/>
          </a:p>
          <a:p>
            <a:pPr marL="514350" indent="-514350" algn="just">
              <a:buFont typeface="+mj-lt"/>
              <a:buAutoNum type="arabicPeriod"/>
            </a:pPr>
            <a:r>
              <a:rPr lang="tr-TR" b="1" dirty="0" smtClean="0"/>
              <a:t>Yaşlılık</a:t>
            </a:r>
            <a:endParaRPr lang="tr-TR" sz="4800" dirty="0"/>
          </a:p>
          <a:p>
            <a:pPr lvl="1" algn="just">
              <a:buFont typeface="Wingdings" panose="05000000000000000000" pitchFamily="2" charset="2"/>
              <a:buChar char="v"/>
            </a:pPr>
            <a:r>
              <a:rPr lang="tr-TR" dirty="0"/>
              <a:t>İnsan yaşamı içerisinde yaşlılık başlı başına ve önlenmesi mümkün olmayan bir risk türüdür. Her insan mutlak yaşlanacak ve gençken yapabildiği hiçbir işi yapamayacaktır. Hiçbir şekille bunun önlemi alınamaz ama yaşlılık geciktirilebilir.</a:t>
            </a:r>
          </a:p>
          <a:p>
            <a:pPr lvl="1" algn="just">
              <a:buFont typeface="Wingdings" panose="05000000000000000000" pitchFamily="2" charset="2"/>
              <a:buChar char="v"/>
            </a:pPr>
            <a:r>
              <a:rPr lang="tr-TR" dirty="0"/>
              <a:t>İnsanlar yaşlandığında kendilerini güvence altına almak isterler bunun içinde sigorta şirketlerine poliçe yaptırarak kendilerini yaşlandıklarında güven altına almak isterler</a:t>
            </a:r>
            <a:r>
              <a:rPr lang="tr-TR" dirty="0" smtClean="0"/>
              <a:t>.</a:t>
            </a:r>
            <a:endParaRPr lang="tr-TR" dirty="0"/>
          </a:p>
          <a:p>
            <a:pPr marL="514350" lvl="0" indent="-514350" algn="just">
              <a:buFont typeface="+mj-lt"/>
              <a:buAutoNum type="arabicPeriod"/>
            </a:pPr>
            <a:r>
              <a:rPr lang="tr-TR" b="1" dirty="0" smtClean="0"/>
              <a:t>Emeklilik</a:t>
            </a:r>
            <a:endParaRPr lang="tr-TR" sz="3600" dirty="0"/>
          </a:p>
          <a:p>
            <a:pPr lvl="1" algn="just">
              <a:buFont typeface="Wingdings" panose="05000000000000000000" pitchFamily="2" charset="2"/>
              <a:buChar char="v"/>
            </a:pPr>
            <a:r>
              <a:rPr lang="tr-TR" dirty="0" smtClean="0"/>
              <a:t>Emeklilik </a:t>
            </a:r>
            <a:r>
              <a:rPr lang="tr-TR" dirty="0"/>
              <a:t>yaşlılıkla gelen bir olgu gibi görünse de insanlar yaşlanmadan emekli olma imkânlarına sahiptirler. Çünkü değişen hayat koşulları ve şartlar insanlar birden fazla emeklilik yaparak kendilerini geleceğin risklerine karşı garanti almak isterler. </a:t>
            </a:r>
            <a:endParaRPr lang="tr-TR" b="1" dirty="0"/>
          </a:p>
          <a:p>
            <a:pPr algn="just"/>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735426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354</TotalTime>
  <Words>4175</Words>
  <Application>Microsoft Office PowerPoint</Application>
  <PresentationFormat>Ekran Gösterisi (4:3)</PresentationFormat>
  <Paragraphs>295</Paragraphs>
  <Slides>71</Slides>
  <Notes>25</Notes>
  <HiddenSlides>0</HiddenSlides>
  <MMClips>0</MMClips>
  <ScaleCrop>false</ScaleCrop>
  <HeadingPairs>
    <vt:vector size="4" baseType="variant">
      <vt:variant>
        <vt:lpstr>Tema</vt:lpstr>
      </vt:variant>
      <vt:variant>
        <vt:i4>2</vt:i4>
      </vt:variant>
      <vt:variant>
        <vt:lpstr>Slayt Başlıkları</vt:lpstr>
      </vt:variant>
      <vt:variant>
        <vt:i4>71</vt:i4>
      </vt:variant>
    </vt:vector>
  </HeadingPairs>
  <TitlesOfParts>
    <vt:vector size="73" baseType="lpstr">
      <vt:lpstr>Dalga Biçimi</vt:lpstr>
      <vt:lpstr>Üst Düzey</vt:lpstr>
      <vt:lpstr>      Bu proje Avrupa Birliği ve Türkiye Cumhuriyeti tarafından finanse edilmektedir. </vt:lpstr>
      <vt:lpstr>RİSK</vt:lpstr>
      <vt:lpstr>Riskin Tanımı</vt:lpstr>
      <vt:lpstr>PowerPoint Sunusu</vt:lpstr>
      <vt:lpstr>Riskin Nitelikleri</vt:lpstr>
      <vt:lpstr>Riskin Çeşitleri</vt:lpstr>
      <vt:lpstr>1. Mal Riskleri</vt:lpstr>
      <vt:lpstr>2. Can Riskleri</vt:lpstr>
      <vt:lpstr>PowerPoint Sunusu</vt:lpstr>
      <vt:lpstr>PowerPoint Sunusu</vt:lpstr>
      <vt:lpstr>PowerPoint Sunusu</vt:lpstr>
      <vt:lpstr>3. İşyeri riskleri</vt:lpstr>
      <vt:lpstr>PowerPoint Sunusu</vt:lpstr>
      <vt:lpstr>PowerPoint Sunusu</vt:lpstr>
      <vt:lpstr>Tedarik Zinciri Riskleri</vt:lpstr>
      <vt:lpstr>Tedarik Zincirindeki Muhtemel Riskler:</vt:lpstr>
      <vt:lpstr>Tedarik Zincirindeki Riskleri Arttıran Durumlar:</vt:lpstr>
      <vt:lpstr>PowerPoint Sunusu</vt:lpstr>
      <vt:lpstr>PowerPoint Sunusu</vt:lpstr>
      <vt:lpstr>PowerPoint Sunusu</vt:lpstr>
      <vt:lpstr>PowerPoint Sunusu</vt:lpstr>
      <vt:lpstr>Tedarik Zincirindeki Risklere Karşı Alınabilecek Önlemler:</vt:lpstr>
      <vt:lpstr>Tedarik zincirleri içindeki riskleri ve belirsizlikleri tanımlamak için yapılan sınıflandırmada</vt:lpstr>
      <vt:lpstr>Tedarik zincirleri içindeki riskleri ve belirsizlikleri tanımlamak için yapılan sınıflandırmada</vt:lpstr>
      <vt:lpstr>Tedarik zincirleri içindeki riskleri ve belirsizlikleri tanımlamak için yapılan sınıflandırmada</vt:lpstr>
      <vt:lpstr>Tedarik zincirleri içindeki riskleri ve belirsizlikleri tanımlamak için yapılan sınıflandırmada</vt:lpstr>
      <vt:lpstr>Tedarik zincirleri içindeki riskleri ve belirsizlikleri tanımlamak için yapılan sınıflandırmada</vt:lpstr>
      <vt:lpstr>Önem derecesine göre sıralanmış ilk on tedarik zinciri riskleri ise aşağıdaki şekildedir; </vt:lpstr>
      <vt:lpstr>PowerPoint Sunusu</vt:lpstr>
      <vt:lpstr>PowerPoint Sunusu</vt:lpstr>
      <vt:lpstr>PowerPoint Sunusu</vt:lpstr>
      <vt:lpstr>PowerPoint Sunusu</vt:lpstr>
      <vt:lpstr>Tedarik Zincirindeki Risk Örnekleri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Uluslar Arası Ticarette Riskler</vt:lpstr>
      <vt:lpstr>PowerPoint Sunusu</vt:lpstr>
      <vt:lpstr>Politik Riskin Kaynakları</vt:lpstr>
      <vt:lpstr>İç Politik Faktörler</vt:lpstr>
      <vt:lpstr>Yasal Faktörler</vt:lpstr>
      <vt:lpstr>Dış Faktörler</vt:lpstr>
      <vt:lpstr>Politik Risk Çeşitleri</vt:lpstr>
      <vt:lpstr>PowerPoint Sunusu</vt:lpstr>
      <vt:lpstr>PowerPoint Sunusu</vt:lpstr>
      <vt:lpstr>Güvenlik, Sigorta, Risk İlişkisi</vt:lpstr>
      <vt:lpstr>Riskten Korunma</vt:lpstr>
      <vt:lpstr>PowerPoint Sunusu</vt:lpstr>
      <vt:lpstr>RİSK ANALİZİ VE YÖNETİMİ</vt:lpstr>
      <vt:lpstr>PowerPoint Sunusu</vt:lpstr>
      <vt:lpstr>PowerPoint Sunusu</vt:lpstr>
      <vt:lpstr>PowerPoint Sunusu</vt:lpstr>
      <vt:lpstr>PowerPoint Sunusu</vt:lpstr>
      <vt:lpstr>PowerPoint Sunusu</vt:lpstr>
      <vt:lpstr>Proje Risk Yönetiminin Amacı</vt:lpstr>
      <vt:lpstr>Risk Ne Zaman Alınır?</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dc:title>
  <dc:creator>st</dc:creator>
  <cp:lastModifiedBy>Bilal Keskin</cp:lastModifiedBy>
  <cp:revision>21</cp:revision>
  <dcterms:created xsi:type="dcterms:W3CDTF">2016-03-28T10:18:36Z</dcterms:created>
  <dcterms:modified xsi:type="dcterms:W3CDTF">2016-04-24T07:49:22Z</dcterms:modified>
</cp:coreProperties>
</file>