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326" r:id="rId3"/>
    <p:sldId id="256" r:id="rId4"/>
    <p:sldId id="257" r:id="rId5"/>
    <p:sldId id="291" r:id="rId6"/>
    <p:sldId id="290" r:id="rId7"/>
    <p:sldId id="289" r:id="rId8"/>
    <p:sldId id="288" r:id="rId9"/>
    <p:sldId id="287" r:id="rId10"/>
    <p:sldId id="286" r:id="rId11"/>
    <p:sldId id="285" r:id="rId12"/>
    <p:sldId id="284" r:id="rId13"/>
    <p:sldId id="283" r:id="rId14"/>
    <p:sldId id="282" r:id="rId15"/>
    <p:sldId id="281" r:id="rId16"/>
    <p:sldId id="280" r:id="rId17"/>
    <p:sldId id="279" r:id="rId18"/>
    <p:sldId id="278" r:id="rId19"/>
    <p:sldId id="277" r:id="rId20"/>
    <p:sldId id="276" r:id="rId21"/>
    <p:sldId id="275" r:id="rId22"/>
    <p:sldId id="274" r:id="rId23"/>
    <p:sldId id="273" r:id="rId24"/>
    <p:sldId id="272" r:id="rId25"/>
    <p:sldId id="271" r:id="rId26"/>
    <p:sldId id="270" r:id="rId27"/>
    <p:sldId id="269" r:id="rId28"/>
    <p:sldId id="268" r:id="rId29"/>
    <p:sldId id="267" r:id="rId30"/>
    <p:sldId id="266" r:id="rId31"/>
    <p:sldId id="265" r:id="rId32"/>
    <p:sldId id="264" r:id="rId33"/>
    <p:sldId id="261" r:id="rId34"/>
    <p:sldId id="262" r:id="rId35"/>
    <p:sldId id="313" r:id="rId36"/>
    <p:sldId id="312" r:id="rId37"/>
    <p:sldId id="311" r:id="rId38"/>
    <p:sldId id="310" r:id="rId39"/>
    <p:sldId id="309" r:id="rId40"/>
    <p:sldId id="308" r:id="rId41"/>
    <p:sldId id="315" r:id="rId42"/>
    <p:sldId id="314" r:id="rId43"/>
    <p:sldId id="307" r:id="rId44"/>
    <p:sldId id="306" r:id="rId45"/>
    <p:sldId id="305" r:id="rId46"/>
    <p:sldId id="304" r:id="rId47"/>
    <p:sldId id="324" r:id="rId48"/>
    <p:sldId id="303" r:id="rId49"/>
    <p:sldId id="302" r:id="rId50"/>
    <p:sldId id="301" r:id="rId51"/>
    <p:sldId id="300" r:id="rId52"/>
    <p:sldId id="299" r:id="rId53"/>
    <p:sldId id="298" r:id="rId54"/>
    <p:sldId id="297" r:id="rId55"/>
    <p:sldId id="296" r:id="rId56"/>
    <p:sldId id="295" r:id="rId57"/>
    <p:sldId id="294" r:id="rId58"/>
    <p:sldId id="293" r:id="rId59"/>
    <p:sldId id="263" r:id="rId60"/>
    <p:sldId id="260" r:id="rId61"/>
    <p:sldId id="259" r:id="rId62"/>
    <p:sldId id="317" r:id="rId63"/>
    <p:sldId id="318" r:id="rId64"/>
    <p:sldId id="319" r:id="rId65"/>
    <p:sldId id="320" r:id="rId66"/>
    <p:sldId id="321" r:id="rId67"/>
    <p:sldId id="322" r:id="rId68"/>
    <p:sldId id="323"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9EE24-BA2F-4605-AEED-EF731691A701}"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71A8E-66CE-4417-BCB1-F97A7B7A3C86}" type="slidenum">
              <a:rPr lang="tr-TR" smtClean="0"/>
              <a:t>‹#›</a:t>
            </a:fld>
            <a:endParaRPr lang="tr-TR"/>
          </a:p>
        </p:txBody>
      </p:sp>
    </p:spTree>
    <p:extLst>
      <p:ext uri="{BB962C8B-B14F-4D97-AF65-F5344CB8AC3E}">
        <p14:creationId xmlns:p14="http://schemas.microsoft.com/office/powerpoint/2010/main" val="111229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72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EACD7FD2-E87A-4374-9035-37D400CFEEDF}"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D922EEE-24CC-4A20-A998-0785944338AB}"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72360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922EEE-24CC-4A20-A998-0785944338AB}"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95262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922EEE-24CC-4A20-A998-0785944338AB}"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17133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3E5DE8C4-DC70-45CA-885D-DFBCD190351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7AE3BB87-E9A8-452E-9227-60B0C94EA45F}"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0934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DD541EB2-C9B1-4B23-9160-334F10A1D51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B8538F-DAD9-4E6A-A199-D0665D46552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26854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584CD236-1F84-453C-BFF6-AA85EBDC939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0133C50-AC4F-42B7-BA47-0CD98540D066}"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3525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85F60D46-5B01-463A-B355-75D3A7FDF4F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E0C2699F-7C5F-4A07-9538-34AC045115E8}"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729206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59F23E3-4F12-4ADA-9B66-F0F63126619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2BB4D4CA-C07C-4726-9DD0-CC54471C0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85989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D59C718C-B61E-4968-A5CB-A193B9B99D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AA28F5A3-F7AB-4D9D-B69B-A9D84744448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70835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BD537D3-5991-4B1C-9356-641CCD04112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EED82132-8B37-4253-9E76-A8106ABDE5A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769419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87F7D54-E4BE-4F55-8D1A-67FD82FD537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AAA86785-7F01-4C37-8ED0-3F5D66F34E5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6094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922EEE-24CC-4A20-A998-0785944338AB}"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3145674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EA2474F6-05A0-4211-833B-BC1F3E6EC19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9DB1646-D99C-4051-8EB5-D425689CA7BF}"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6376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B998C2-DAC4-438A-9118-27CA5F7DBB0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EFAD53-1855-4119-95E2-413D569FDB3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38883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77C67F16-1C9F-49DD-8BFC-3EEEB4CB8B6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566EDF-4F48-4C32-AB39-B690D57599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7751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D922EEE-24CC-4A20-A998-0785944338AB}"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35344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D922EEE-24CC-4A20-A998-0785944338AB}"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354953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D922EEE-24CC-4A20-A998-0785944338AB}"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402359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D922EEE-24CC-4A20-A998-0785944338AB}"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25235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D922EEE-24CC-4A20-A998-0785944338AB}"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51181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D922EEE-24CC-4A20-A998-0785944338AB}"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35295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D922EEE-24CC-4A20-A998-0785944338AB}"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ABB5F-E3A9-47CE-B979-24D80BF1F1E7}" type="slidenum">
              <a:rPr lang="tr-TR" smtClean="0"/>
              <a:t>‹#›</a:t>
            </a:fld>
            <a:endParaRPr lang="tr-TR"/>
          </a:p>
        </p:txBody>
      </p:sp>
    </p:spTree>
    <p:extLst>
      <p:ext uri="{BB962C8B-B14F-4D97-AF65-F5344CB8AC3E}">
        <p14:creationId xmlns:p14="http://schemas.microsoft.com/office/powerpoint/2010/main" val="97707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22EEE-24CC-4A20-A998-0785944338AB}" type="datetimeFigureOut">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ABB5F-E3A9-47CE-B979-24D80BF1F1E7}" type="slidenum">
              <a:rPr lang="tr-TR" smtClean="0"/>
              <a:t>‹#›</a:t>
            </a:fld>
            <a:endParaRPr lang="tr-TR"/>
          </a:p>
        </p:txBody>
      </p:sp>
    </p:spTree>
    <p:extLst>
      <p:ext uri="{BB962C8B-B14F-4D97-AF65-F5344CB8AC3E}">
        <p14:creationId xmlns:p14="http://schemas.microsoft.com/office/powerpoint/2010/main" val="135922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B2314683-7B16-4F58-9A6C-B7425E3F7915}"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4132891E-2E8F-4BEC-8C43-9193FEA152EB}"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672811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4813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48139"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ULAŞTIRMA VE LOJİSTİK MESLEKİ EĞİTİM</a:t>
            </a:r>
          </a:p>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HUKUK</a:t>
            </a:r>
          </a:p>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(VERGİ</a:t>
            </a:r>
            <a:r>
              <a:rPr lang="tr-TR" altLang="tr-TR" sz="1800" b="1" dirty="0" smtClean="0">
                <a:solidFill>
                  <a:srgbClr val="000000"/>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srgbClr val="000000"/>
                </a:solidFill>
                <a:latin typeface="Times New Roman" pitchFamily="18" charset="0"/>
                <a:cs typeface="Times New Roman" pitchFamily="18" charset="0"/>
              </a:rPr>
              <a:t>Öğr.Gör.Murat</a:t>
            </a:r>
            <a:r>
              <a:rPr lang="tr-TR" altLang="tr-TR" sz="1800" b="1" dirty="0">
                <a:solidFill>
                  <a:srgbClr val="000000"/>
                </a:solidFill>
                <a:latin typeface="Times New Roman" pitchFamily="18" charset="0"/>
                <a:cs typeface="Times New Roman" pitchFamily="18" charset="0"/>
              </a:rPr>
              <a:t> </a:t>
            </a:r>
            <a:r>
              <a:rPr lang="tr-TR" altLang="tr-TR" sz="1800" b="1" dirty="0" smtClean="0">
                <a:solidFill>
                  <a:srgbClr val="000000"/>
                </a:solidFill>
                <a:latin typeface="Times New Roman" pitchFamily="18" charset="0"/>
                <a:cs typeface="Times New Roman" pitchFamily="18" charset="0"/>
              </a:rPr>
              <a:t>KARADAŞ</a:t>
            </a:r>
            <a:endParaRPr lang="tr-TR" altLang="tr-TR" sz="1800"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18041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1.3.4.	Vergide Uygunluk İlkesi</a:t>
            </a:r>
          </a:p>
          <a:p>
            <a:pPr marL="0" indent="0" algn="just">
              <a:buNone/>
            </a:pPr>
            <a:r>
              <a:rPr lang="tr-TR" sz="1600" i="1" dirty="0" smtClean="0"/>
              <a:t>	Vergi mükellefler için en uygun ve doğru bir zamanda, en uygun biçimde alınmalıdır. Vergi toplumun yapısına uyumlu olarak, ekonomiyi zorlamadan elde edilen bir gelir olmalıdır. Bu her birey için uygun olan zamanda vergilendirilmenin yapılması gerektiği anlamına gelmemektedir. Bireysel olarak tek tek uygunluğun sağlanması mümkün değildir. Çünkü mükellefler arası ekonomik, sosyal, mali ve psikolojik duruma göre uygun zaman ve koşullar arasında önemli farklılıklar vardır. Burada önemli olan uygunluğun genele göre belirlenmesidir. Örneğin, çiftçilerden alınacak olan vergilerin tahsil zamanı hasatlarını aldıktan sonraki bir zaman olmalıdır. Bunun dışındaki zamanlarda vergi alınması çiftçinin para darlığı çektiği dönemler olacağı için tahsili mümkün olmayabilir ve çiftçileri zor durumda bırakır.</a:t>
            </a:r>
          </a:p>
          <a:p>
            <a:pPr marL="0" indent="0" algn="just">
              <a:buNone/>
            </a:pPr>
            <a:endParaRPr lang="tr-TR" sz="160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4664"/>
            <a:ext cx="30384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45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600200"/>
            <a:ext cx="8229600" cy="5257800"/>
          </a:xfrm>
        </p:spPr>
        <p:txBody>
          <a:bodyPr>
            <a:normAutofit fontScale="92500" lnSpcReduction="10000"/>
          </a:bodyPr>
          <a:lstStyle/>
          <a:p>
            <a:pPr marL="0" indent="0" algn="just">
              <a:buNone/>
            </a:pPr>
            <a:r>
              <a:rPr lang="tr-TR" sz="1600" i="1" dirty="0" smtClean="0"/>
              <a:t>	</a:t>
            </a:r>
            <a:r>
              <a:rPr lang="tr-TR" sz="1600" b="1" i="1" dirty="0" smtClean="0"/>
              <a:t>1.3.5.	Verginin Kanuniliği (Yasallığı) İlkesi</a:t>
            </a:r>
          </a:p>
          <a:p>
            <a:pPr marL="0" indent="0" algn="just">
              <a:buNone/>
            </a:pPr>
            <a:r>
              <a:rPr lang="tr-TR" sz="1600" i="1" dirty="0" smtClean="0"/>
              <a:t>	Vergileme ilkelerinin oluşumunda, Anayasa’nın sadece doğrudan vergi ile ilgili hükümlerinin değil, tümünün dikkate alınması gerekir. Anayasa’nın ceza hukukuna ilişkin suç ve cezaların yasallığı, suç ve cezaların önceden belli olması vb. gibi ilkeler, vergi ceza hukukunun temel ilkeleri olmak durumundadır. Hukuk devleti ilkesinin hukuki güvenlik ve hukuki istikrar ilkeleri aynı zamanda vergi hukukunun da ilkeleri olmak durumundadır. Özel girişim özgürlüğü ve sözleşme </a:t>
            </a:r>
            <a:r>
              <a:rPr lang="tr-TR" sz="1600" i="1" dirty="0" err="1" smtClean="0"/>
              <a:t>özgürlünün</a:t>
            </a:r>
            <a:r>
              <a:rPr lang="tr-TR" sz="1600" i="1" dirty="0" smtClean="0"/>
              <a:t> asıl olması, vergileme ilkeleri içerisinde, bu özgürlükleri kullanılamaz hale getirmeme şeklinde belirmelidir.</a:t>
            </a:r>
          </a:p>
          <a:p>
            <a:pPr marL="0" indent="0" algn="just">
              <a:buNone/>
            </a:pPr>
            <a:r>
              <a:rPr lang="tr-TR" sz="1600" i="1" dirty="0" smtClean="0"/>
              <a:t>	Anayasanın 73. maddesi “Vergi, resim, harç ve benzeri mali yükümlülükler kanunla konulur, değiştirilir, kaldırılır” düzenlemesini içermekte olup öğreti ve uygulamada verginin yasallığı ilkesi olarak adlandırılan bu ilke vergi, resim, harç ve benzeri kamusal güce dayalı bütün yükümlülüklerin yasayla düzenlenmesi zorunluluğunu öngörmektedir.</a:t>
            </a:r>
          </a:p>
          <a:p>
            <a:pPr marL="0" indent="0" algn="just">
              <a:buNone/>
            </a:pPr>
            <a:r>
              <a:rPr lang="tr-TR" sz="1600" i="1" dirty="0" smtClean="0"/>
              <a:t>	Verginin yasallığı ilkesi devlet açısından, verginin alınması zorunluluğu ve verginin cebri icra yoluyla alınmasının sınırlarını belirlerken aynı zamanda da birey yararına da “</a:t>
            </a:r>
            <a:r>
              <a:rPr lang="tr-TR" sz="1600" i="1" dirty="0" err="1" smtClean="0"/>
              <a:t>temsilsiz</a:t>
            </a:r>
            <a:r>
              <a:rPr lang="tr-TR" sz="1600" i="1" dirty="0" smtClean="0"/>
              <a:t> vergi olmaz”, “kanunsuz vergi olmaz” ve “verginin belirgin olması” gibi ilkelere dikkat ederek sınırları belirlemektedir.</a:t>
            </a:r>
          </a:p>
          <a:p>
            <a:pPr marL="0" indent="0" algn="just">
              <a:buNone/>
            </a:pPr>
            <a:r>
              <a:rPr lang="tr-TR" sz="1600" i="1" dirty="0" smtClean="0"/>
              <a:t>	Verginin yasallığı ilkesi demokratik mücadelenin sonucu olarak uzun bir tarihi süreç içinde bugünkü anayasal yerini ve boyutunu kazanmıştır. Vergi koyma yalnızca parlamentoya ait olan devredilmez bir yetkidir. Bu ilke yazılı hukuk kuralları şeklinde düzenlenen vergisel konuların ancak yasaların düzenlendiği çerçeve içinde değerlendirilmesini gerekli kılar. Aksi takdirde yasanın oluşumunda ya da uygulanmasında ifade olunan sözler ya da fikirler ancak söz ya da fikir sahiplerini bağlar.</a:t>
            </a:r>
          </a:p>
          <a:p>
            <a:pPr marL="0" indent="0" algn="just">
              <a:buNone/>
            </a:pPr>
            <a:r>
              <a:rPr lang="tr-TR" sz="1600" i="1" dirty="0" smtClean="0"/>
              <a:t>	Verginin yasallığı ilkesi keyfi ve takdiri uygulamaları önleyecek ilkelerin yasada yer alması amacını güderek, bireylerin özgürlüklerini devlete karşı koruyan güvenlik sınırlarını çizmektedir. Bu ilke ülkemizde ilk kez 1924 Anayasasında yer almıştır. Bunu takip eden 1961 ve 1982 Anayasalarında birtakım değişikliklerle bu ilkeye yer verilmiştir.</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8641"/>
            <a:ext cx="248602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36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1.4.	Sınıflandırılması</a:t>
            </a:r>
          </a:p>
          <a:p>
            <a:pPr marL="0" indent="0" algn="just">
              <a:buNone/>
            </a:pPr>
            <a:r>
              <a:rPr lang="tr-TR" sz="1600" i="1" dirty="0" smtClean="0"/>
              <a:t>	Vergiler konularına, mükelleflerin şahsi durumlarına, tarife şekline ve yansıma durumuna göre sınıflandırılır. En yaygın olarak kullanılan sınıflandırma şekilleri şöyledir:</a:t>
            </a:r>
          </a:p>
          <a:p>
            <a:pPr marL="0" indent="0" algn="just">
              <a:buNone/>
            </a:pPr>
            <a:endParaRPr lang="tr-TR" sz="1600" i="1" dirty="0" smtClean="0"/>
          </a:p>
          <a:p>
            <a:pPr marL="0" indent="0" algn="just">
              <a:buNone/>
            </a:pPr>
            <a:r>
              <a:rPr lang="tr-TR" sz="1600" b="1" i="1" dirty="0" smtClean="0"/>
              <a:t>	1.4.1.	Dolaylı ve Dolaysız Vergiler (Vasıtalı-Vasıtasız Vergiler)</a:t>
            </a:r>
          </a:p>
          <a:p>
            <a:pPr marL="0" indent="0" algn="just">
              <a:buNone/>
            </a:pPr>
            <a:r>
              <a:rPr lang="tr-TR" sz="1600" i="1" dirty="0" smtClean="0"/>
              <a:t>	Mükellef kendi vergisini ödüyorsa ve bu vergi yükü başkalarına devredilmiyorsa bu vergi dolaysız vergi olarak adlandırılır. Emlak Vergisi ve Gelir Vergisi bu tür vergilere en güzel örneklerdir. Tahsil durumu açısından, eğer bir vergi belirli dönemlerde ilgili mükellef adına tarh ve tahsil ediliyorsa dolaysız vergidir. Örneğin, Kurumlar Vergisi.</a:t>
            </a:r>
          </a:p>
          <a:p>
            <a:pPr marL="0" indent="0" algn="just">
              <a:buNone/>
            </a:pPr>
            <a:r>
              <a:rPr lang="tr-TR" sz="1600" i="1" dirty="0" smtClean="0"/>
              <a:t>	Bir mükellefin vergisi başkalarına devrediliyorsa, mükellef vergisini kendisi ödemiyorsa devredilen vergi dolaylı vergi olarak adlandırılır. Örneğin Katma Değer Vergisi. Vergi belirli olmayan zamanlarda ve mükellefe bağlı olmaksızın tarh, tahakkuk ve tahsil ediliyorsa dolaylı yapıdadır.</a:t>
            </a:r>
          </a:p>
          <a:p>
            <a:pPr marL="0" indent="0" algn="just">
              <a:buNone/>
            </a:pPr>
            <a:endParaRPr lang="tr-TR" sz="1600" i="1" dirty="0" smtClean="0"/>
          </a:p>
          <a:p>
            <a:pPr marL="0" indent="0" algn="just">
              <a:buNone/>
            </a:pPr>
            <a:endParaRPr lang="tr-TR" sz="1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6632"/>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229200"/>
            <a:ext cx="2533650" cy="144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38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200" i="1" dirty="0" smtClean="0"/>
              <a:t>	Dolaylı ve dolaysız vergi ayırımında ölçü vergilerin yansıma durumu ve tahsil durumudur. Piyasanın yapısı, mal ve hizmetlerin arz ve talep durumları, ekonomik koşullar verginin yansımasını etkiler. Daha önce yansıyan bir vergi ekonomik durumların değişmesine göre daha sonra yansımayabilir. Verginin tahakkuk ve tahsil şekli, verginin alınma süresi ve vergi konusunun düzenli ve sürekli olma durumunu belirlemektedir.</a:t>
            </a:r>
          </a:p>
          <a:p>
            <a:pPr marL="0" indent="0" algn="just">
              <a:buNone/>
            </a:pPr>
            <a:r>
              <a:rPr lang="tr-TR" sz="1200" i="1" dirty="0" smtClean="0"/>
              <a:t>	Türk Vergi sistemi içerisinde yer alan vasıtasız vergiler şunlardır:</a:t>
            </a:r>
          </a:p>
          <a:p>
            <a:pPr algn="just">
              <a:buFont typeface="Wingdings" panose="05000000000000000000" pitchFamily="2" charset="2"/>
              <a:buChar char="Ø"/>
            </a:pPr>
            <a:r>
              <a:rPr lang="tr-TR" sz="1200" i="1" dirty="0" smtClean="0"/>
              <a:t>	Gelir Vergisi</a:t>
            </a:r>
          </a:p>
          <a:p>
            <a:pPr algn="just">
              <a:buFont typeface="Wingdings" panose="05000000000000000000" pitchFamily="2" charset="2"/>
              <a:buChar char="Ø"/>
            </a:pPr>
            <a:r>
              <a:rPr lang="tr-TR" sz="1200" i="1" dirty="0" smtClean="0"/>
              <a:t>	Kurumlar Vergisi</a:t>
            </a:r>
          </a:p>
          <a:p>
            <a:pPr algn="just">
              <a:buFont typeface="Wingdings" panose="05000000000000000000" pitchFamily="2" charset="2"/>
              <a:buChar char="Ø"/>
            </a:pPr>
            <a:r>
              <a:rPr lang="tr-TR" sz="1200" i="1" dirty="0" smtClean="0"/>
              <a:t>	Emlak Vergisi</a:t>
            </a:r>
          </a:p>
          <a:p>
            <a:pPr algn="just">
              <a:buFont typeface="Wingdings" panose="05000000000000000000" pitchFamily="2" charset="2"/>
              <a:buChar char="Ø"/>
            </a:pPr>
            <a:r>
              <a:rPr lang="tr-TR" sz="1200" i="1" dirty="0" smtClean="0"/>
              <a:t>	Veraset ve İntikal Vergisi</a:t>
            </a:r>
          </a:p>
          <a:p>
            <a:pPr algn="just">
              <a:buFont typeface="Wingdings" panose="05000000000000000000" pitchFamily="2" charset="2"/>
              <a:buChar char="Ø"/>
            </a:pPr>
            <a:r>
              <a:rPr lang="tr-TR" sz="1200" i="1" dirty="0" smtClean="0"/>
              <a:t>	Motorlu Taşıtlar Vergisi</a:t>
            </a:r>
          </a:p>
          <a:p>
            <a:pPr marL="0" indent="0" algn="just">
              <a:buNone/>
            </a:pPr>
            <a:endParaRPr lang="tr-TR" sz="1200" i="1" dirty="0" smtClean="0"/>
          </a:p>
          <a:p>
            <a:pPr marL="0" indent="0" algn="just">
              <a:buNone/>
            </a:pPr>
            <a:r>
              <a:rPr lang="tr-TR" sz="1200" i="1" dirty="0" smtClean="0"/>
              <a:t>	Vasıtalı vergiler:</a:t>
            </a:r>
          </a:p>
          <a:p>
            <a:pPr algn="just">
              <a:buFont typeface="Wingdings" panose="05000000000000000000" pitchFamily="2" charset="2"/>
              <a:buChar char="Ø"/>
            </a:pPr>
            <a:r>
              <a:rPr lang="tr-TR" sz="1200" i="1" dirty="0" smtClean="0"/>
              <a:t>	Mal ve hizmetlerden alınan vergiler</a:t>
            </a:r>
          </a:p>
          <a:p>
            <a:pPr marL="0" indent="0" algn="just">
              <a:buNone/>
            </a:pPr>
            <a:r>
              <a:rPr lang="tr-TR" sz="1200" i="1" dirty="0" smtClean="0"/>
              <a:t>•	Dâhilde Alınan Katma Değer Vergisi</a:t>
            </a:r>
          </a:p>
          <a:p>
            <a:pPr marL="0" indent="0" algn="just">
              <a:buNone/>
            </a:pPr>
            <a:r>
              <a:rPr lang="tr-TR" sz="1200" i="1" dirty="0" smtClean="0"/>
              <a:t>•	Ek Vergi</a:t>
            </a:r>
          </a:p>
          <a:p>
            <a:pPr marL="0" indent="0" algn="just">
              <a:buNone/>
            </a:pPr>
            <a:r>
              <a:rPr lang="tr-TR" sz="1200" i="1" dirty="0" smtClean="0"/>
              <a:t>•	Taşıt Alım Vergisi</a:t>
            </a:r>
          </a:p>
          <a:p>
            <a:pPr marL="0" indent="0" algn="just">
              <a:buNone/>
            </a:pPr>
            <a:r>
              <a:rPr lang="tr-TR" sz="1200" i="1" dirty="0" smtClean="0"/>
              <a:t>•	Akaryakıt Tüketim Vergisi</a:t>
            </a:r>
          </a:p>
          <a:p>
            <a:pPr marL="0" indent="0" algn="just">
              <a:buNone/>
            </a:pPr>
            <a:r>
              <a:rPr lang="tr-TR" sz="1200" i="1" dirty="0" smtClean="0"/>
              <a:t>•	Banka ve Sigorta Muameleleri Vergisi</a:t>
            </a:r>
          </a:p>
          <a:p>
            <a:pPr marL="0" indent="0" algn="just">
              <a:buNone/>
            </a:pPr>
            <a:r>
              <a:rPr lang="tr-TR" sz="1200" i="1" dirty="0" smtClean="0"/>
              <a:t>•	Damga Vergisi</a:t>
            </a:r>
          </a:p>
          <a:p>
            <a:pPr marL="0" indent="0" algn="just">
              <a:buNone/>
            </a:pPr>
            <a:r>
              <a:rPr lang="tr-TR" sz="1200" i="1" dirty="0" smtClean="0"/>
              <a:t>•	Harçlar</a:t>
            </a:r>
          </a:p>
          <a:p>
            <a:pPr marL="0" indent="0" algn="just">
              <a:buNone/>
            </a:pPr>
            <a:endParaRPr lang="tr-TR" sz="1200"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268" y="4365104"/>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64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b="1" i="1" dirty="0" smtClean="0"/>
              <a:t>	Dış Ticaretten Alınan Vergiler</a:t>
            </a:r>
          </a:p>
          <a:p>
            <a:pPr marL="0" indent="0" algn="just">
              <a:buNone/>
            </a:pPr>
            <a:r>
              <a:rPr lang="tr-TR" sz="1600" i="1" dirty="0" smtClean="0"/>
              <a:t>•	Gümrük Vergisi</a:t>
            </a:r>
          </a:p>
          <a:p>
            <a:pPr marL="0" indent="0" algn="just">
              <a:buNone/>
            </a:pPr>
            <a:r>
              <a:rPr lang="tr-TR" sz="1600" i="1" dirty="0" smtClean="0"/>
              <a:t>•	Akaryakıt Gümrük Vergisi</a:t>
            </a:r>
          </a:p>
          <a:p>
            <a:pPr marL="0" indent="0" algn="just">
              <a:buNone/>
            </a:pPr>
            <a:r>
              <a:rPr lang="tr-TR" sz="1600" i="1" dirty="0" smtClean="0"/>
              <a:t>•	Tek ve Maktu Vergi İthalden Alınan KDV</a:t>
            </a:r>
          </a:p>
          <a:p>
            <a:pPr marL="0" indent="0" algn="just">
              <a:buNone/>
            </a:pPr>
            <a:r>
              <a:rPr lang="tr-TR" sz="1600" i="1" dirty="0" smtClean="0"/>
              <a:t>	Bir verginin dolaylı ya da dolaysız olduğunu anlayabilmek için şu ölçülere bakmak yeterlidir.</a:t>
            </a:r>
          </a:p>
          <a:p>
            <a:pPr algn="just">
              <a:buFont typeface="Wingdings" panose="05000000000000000000" pitchFamily="2" charset="2"/>
              <a:buChar char="Ø"/>
            </a:pPr>
            <a:r>
              <a:rPr lang="tr-TR" sz="1600" i="1" dirty="0" smtClean="0"/>
              <a:t>	Genel fiyat seviyesini etkileyen vergiler dolaylı vergi, genel fiyat seviyesini etkilemeyen vergiler ise dolaysız vergilerdir.</a:t>
            </a:r>
          </a:p>
          <a:p>
            <a:pPr algn="just">
              <a:buFont typeface="Wingdings" panose="05000000000000000000" pitchFamily="2" charset="2"/>
              <a:buChar char="Ø"/>
            </a:pPr>
            <a:r>
              <a:rPr lang="tr-TR" sz="1600" i="1" dirty="0" smtClean="0"/>
              <a:t>	Nispi fiyatları değiştiren vergiler dolaylı vergi, değiştirmeyen vergiler ise dolaysız vergilerdir.</a:t>
            </a:r>
          </a:p>
          <a:p>
            <a:pPr algn="just">
              <a:buFont typeface="Wingdings" panose="05000000000000000000" pitchFamily="2" charset="2"/>
              <a:buChar char="Ø"/>
            </a:pPr>
            <a:r>
              <a:rPr lang="tr-TR" sz="1600" i="1" dirty="0" smtClean="0"/>
              <a:t>	Yükü başkalarına aktarılan vergiler dolaylı vergi, verginin konulduğu kişi ya da kurumlar tarafından ödenen vergiler dolaysız vergilerdir.</a:t>
            </a:r>
          </a:p>
          <a:p>
            <a:pPr algn="just">
              <a:buFont typeface="Wingdings" panose="05000000000000000000" pitchFamily="2" charset="2"/>
              <a:buChar char="Ø"/>
            </a:pPr>
            <a:r>
              <a:rPr lang="tr-TR" sz="1600" i="1" dirty="0" smtClean="0"/>
              <a:t>	Gelirlerin harcanması işlemlerini vergilendiren vergiler dolaylı vergi, gelirlerin elde edilmesine ilişkin işlemleri vergilendiren vergiler ise dolaysız vergilerdir.</a:t>
            </a:r>
          </a:p>
          <a:p>
            <a:pPr marL="0" indent="0" algn="just">
              <a:buNone/>
            </a:pPr>
            <a:endParaRPr lang="tr-TR" sz="1600" i="1" dirty="0" smtClean="0"/>
          </a:p>
          <a:p>
            <a:pPr marL="0" indent="0" algn="just">
              <a:buNone/>
            </a:pPr>
            <a:endParaRPr lang="tr-TR" sz="1600"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404664"/>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86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1.4.2.	Spesifik-Ad </a:t>
            </a:r>
            <a:r>
              <a:rPr lang="tr-TR" sz="1600" b="1" i="1" dirty="0" err="1" smtClean="0"/>
              <a:t>Valorem</a:t>
            </a:r>
            <a:r>
              <a:rPr lang="tr-TR" sz="1600" b="1" i="1" dirty="0" smtClean="0"/>
              <a:t> Vergiler</a:t>
            </a:r>
          </a:p>
          <a:p>
            <a:pPr marL="0" indent="0" algn="just">
              <a:buNone/>
            </a:pPr>
            <a:r>
              <a:rPr lang="tr-TR" sz="1600" i="1" dirty="0" smtClean="0"/>
              <a:t>	Vergi borcunun hesaplanma biçimine dayanan bir ayırımdır.</a:t>
            </a:r>
          </a:p>
          <a:p>
            <a:pPr marL="0" indent="0" algn="just">
              <a:buNone/>
            </a:pPr>
            <a:r>
              <a:rPr lang="tr-TR" sz="1600" i="1" dirty="0" smtClean="0"/>
              <a:t>	Vergi borcunun ağırlık, hacim, uzunluk gibi ölçüler üzerinden hesaplanarak belirlendiği vergiler spesifik vergilerdir. Resim ve harçlar spesifik vergilere en güzel örnektir.</a:t>
            </a:r>
          </a:p>
          <a:p>
            <a:pPr marL="0" indent="0" algn="just">
              <a:buNone/>
            </a:pPr>
            <a:r>
              <a:rPr lang="tr-TR" sz="1600" i="1" dirty="0" smtClean="0"/>
              <a:t>	Matrah değerleri üzerinden hesaplanan vergiler ise ad </a:t>
            </a:r>
            <a:r>
              <a:rPr lang="tr-TR" sz="1600" i="1" dirty="0" err="1" smtClean="0"/>
              <a:t>valorem</a:t>
            </a:r>
            <a:r>
              <a:rPr lang="tr-TR" sz="1600" i="1" dirty="0" smtClean="0"/>
              <a:t> vergilerdir. Bu  vergilere örnek olarak Katma Değer Vergisi verilebilir.</a:t>
            </a:r>
          </a:p>
          <a:p>
            <a:pPr marL="0" indent="0" algn="just">
              <a:buNone/>
            </a:pPr>
            <a:r>
              <a:rPr lang="tr-TR" sz="1600" i="1" dirty="0" smtClean="0"/>
              <a:t>	Fiyat değişmelerinde, konulan verginin </a:t>
            </a:r>
            <a:r>
              <a:rPr lang="tr-TR" sz="1600" i="1" dirty="0" err="1" smtClean="0"/>
              <a:t>nisbi</a:t>
            </a:r>
            <a:r>
              <a:rPr lang="tr-TR" sz="1600" i="1" dirty="0" smtClean="0"/>
              <a:t> ağırlığının sürekli değişmesi, spesifik vergilerin fiyat hareketlerini izlemede yetersiz kalması ve spesifik tarifelerin gelir vergisi, kurumlar vergisi, katma değer vergisi gibi belli vergi türlerine uygulama imkanının  olmaması nedeniyle günümüzde spesifik tarifelerin uygulandığı vergilerin sayısı oldukça azalmıştır.</a:t>
            </a:r>
          </a:p>
          <a:p>
            <a:pPr marL="0" indent="0" algn="just">
              <a:buNone/>
            </a:pPr>
            <a:endParaRPr lang="tr-TR" sz="16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36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a:t>
            </a:r>
            <a:r>
              <a:rPr lang="tr-TR" sz="1600" b="1" i="1" dirty="0" smtClean="0"/>
              <a:t>1.4.3.	Şahsi Vergiler-Gayrişahsi Vergiler (Kişisel-Kişisel Olmayan Vergiler)</a:t>
            </a:r>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	Mükellefin kişisel durumunu, ailevi durumunu dikkate alan diğer bir ifade ile kişinin evli ya da bekar oluşunu, çocuklarının bulunup bulunmamasını, sakatlık halini ve buna benzer durumları dikkate alan ve artan oranlı olan vergiler şahsi vergiler, bunları dikkate almayan ve eşit oranlı tarifeye göre alınan vergiler ise gayri şahsi vergilerdir. Şahsi Vergilere örnek olarak Veraset ve İntikal Vergisi verilirken, gayri şahsi vergilere ise Emlak Vergisi verilebilir.</a:t>
            </a:r>
          </a:p>
          <a:p>
            <a:pPr marL="0" indent="0" algn="just">
              <a:buNone/>
            </a:pPr>
            <a:endParaRPr lang="tr-TR" sz="1600" i="1" dirty="0" smtClean="0"/>
          </a:p>
          <a:p>
            <a:pPr marL="0" indent="0" algn="just">
              <a:buNone/>
            </a:pPr>
            <a:r>
              <a:rPr lang="tr-TR" sz="1600" i="1" dirty="0" smtClean="0"/>
              <a:t>	</a:t>
            </a:r>
            <a:r>
              <a:rPr lang="tr-TR" sz="1600" b="1" i="1" dirty="0" smtClean="0"/>
              <a:t>1.4.4.	Gelir-Servet-Harcama Üzerinden Alınan Vergiler</a:t>
            </a:r>
          </a:p>
          <a:p>
            <a:pPr marL="0" indent="0" algn="just">
              <a:buNone/>
            </a:pPr>
            <a:r>
              <a:rPr lang="tr-TR" sz="1600" i="1" dirty="0" smtClean="0"/>
              <a:t>	Günümüzde en çok kullanılan ayırımlardan birisi de vergi matrahının niteliğine göre yapılan ayrımdır. Bu ayırıma göre, verginin matrahını gelirin oluşturması gelir üzerinden alınan vergileri, vergi matrahının servetin oluşturması servet üzerinden alınan vergileri, verginin matrahını harcamaların oluşturması ise harcamalar üzerinden alınan vergileri ortaya çıkarmaktadır.</a:t>
            </a:r>
          </a:p>
          <a:p>
            <a:pPr marL="0" indent="0" algn="just">
              <a:buNone/>
            </a:pPr>
            <a:r>
              <a:rPr lang="tr-TR" sz="1600" i="1" dirty="0" smtClean="0"/>
              <a:t>	Gelir üzerinden alınan vergilere gelir ve kurumlar vergisi, servet üzerinden alınan vergilere emlak, motorlu taşıtlar, veraset ve intikal vergisi, harcamalar üzerinden alınan vergilere ise mal ve hizmetler üzerinden alınan katma değer vergisi örnek olarak verilebilir.</a:t>
            </a:r>
            <a:endParaRPr lang="tr-TR" sz="1600" i="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6632"/>
            <a:ext cx="30861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75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fontScale="92500" lnSpcReduction="20000"/>
          </a:bodyPr>
          <a:lstStyle/>
          <a:p>
            <a:pPr marL="0" indent="0" algn="just">
              <a:buNone/>
            </a:pPr>
            <a:r>
              <a:rPr lang="tr-TR" sz="1600" i="1" dirty="0" smtClean="0"/>
              <a:t>	</a:t>
            </a:r>
            <a:r>
              <a:rPr lang="tr-TR" sz="1600" b="1" i="1" dirty="0" smtClean="0"/>
              <a:t>1.5.	Tarafları</a:t>
            </a:r>
          </a:p>
          <a:p>
            <a:pPr marL="0" indent="0" algn="just">
              <a:buNone/>
            </a:pPr>
            <a:r>
              <a:rPr lang="tr-TR" sz="1600" i="1" dirty="0" smtClean="0"/>
              <a:t>	Vergilemede iki taraf bulunur. Bunlardan birisi verginin borçlusu iken diğeri ise verginin alacaklısıdır.</a:t>
            </a:r>
          </a:p>
          <a:p>
            <a:pPr marL="0" indent="0" algn="just">
              <a:buNone/>
            </a:pPr>
            <a:r>
              <a:rPr lang="tr-TR" sz="1600" i="1" dirty="0" smtClean="0"/>
              <a:t>	Verginin alacaklısı, vergilendirme yetkisine sahip olan devlettir. Devlet vergilendirme yetkisini bazı kamu kuruluşlarına da devredebilir. Vergilendirme yetkisi devletçe yerel yönetimlere, bağımsız kamu kuruluşlarına ve merkezi yönetimlere tanınsa bile vergi alacaklısı yine de devlettir.</a:t>
            </a:r>
          </a:p>
          <a:p>
            <a:pPr marL="0" indent="0" algn="just">
              <a:buNone/>
            </a:pPr>
            <a:endParaRPr lang="tr-TR" sz="1600" i="1" dirty="0" smtClean="0"/>
          </a:p>
          <a:p>
            <a:pPr marL="0" indent="0" algn="just">
              <a:buNone/>
            </a:pPr>
            <a:r>
              <a:rPr lang="tr-TR" sz="1600" i="1" dirty="0" smtClean="0"/>
              <a:t>	Verginin borçlusu vergiyi ödemekle yükümlü olan mükellef ve sorumlu kişilerdir.</a:t>
            </a:r>
          </a:p>
          <a:p>
            <a:pPr marL="0" indent="0" algn="just">
              <a:buNone/>
            </a:pPr>
            <a:r>
              <a:rPr lang="tr-TR" sz="1600" i="1" dirty="0" smtClean="0"/>
              <a:t>Mükellef (yükümlü), VUK’ ya göre “vergi kanunlarına göre kendisine vergi borcu terettüp eden gerçek veya tüzel kişidir” (M.8/1) Mükellefin en önemli unsuru vergi borcunu ödemesidir. Buna maddi    mükellefiyet    de    denir.    Bunun yanında mükellefin defter tutmak, onaylatmak, işe başlamayı ve bırakmayı bildirme, beyanname verme, defter ve belgeleri saklama ve gerektiğinde gösterme gibi ödevleri vardır. Bu tür mükellefiyet de biçimsel mükellefiyet olarak adlandırılır. Mükellefi hem vergi borcunu ödeyen hem de kanunlarla kendisine verilen biçimsel görevleri yerine getiren kişi olarak ele almak gerekmektedir.</a:t>
            </a:r>
          </a:p>
          <a:p>
            <a:pPr marL="0" indent="0" algn="just">
              <a:buNone/>
            </a:pPr>
            <a:r>
              <a:rPr lang="tr-TR" sz="1600" i="1" dirty="0" smtClean="0"/>
              <a:t>	Vergi sorumlusu, gerçek mükellef olmamakla birlikte, gerçek mükelleflerle olan ilişkileri dolayısıyla vergi kanunlarının gösterdiği hallerde, verginin hesaplanarak kesilmesi ve  vergi  dairesine  ödenmesi  veya  diğer  bazı  işlerin yapılması  (defter  tutma, beyanname verme vb.) mecburiyeti olan üçüncü kişilere denir. Kısacası verginin ödenmesi bakımından, alacaklı vergi dairesine karşı muhatap olan kişidir. Buradaki sorumluluk başkasının borcundan dolayı sorumluluktur. Vergi sorumlusu yaptığı işler dolayısıyla mükellefe çok benzemekle birlikte ondan farklıdır. Vergi sorumlusu verginin borçlusu değildir. Verginin asıl borçlusu mükelleftir. Vergi sorumlusu asıl vergi borçlusu olan mükellef adına ve onun ekonomik değerlerinden vergi keserek vergi dairesine ödemektedir.</a:t>
            </a:r>
          </a:p>
          <a:p>
            <a:pPr marL="0" indent="0" algn="just">
              <a:buNone/>
            </a:pPr>
            <a:endParaRPr lang="tr-TR" sz="1600" i="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3168352" cy="115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52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fontScale="70000" lnSpcReduction="20000"/>
          </a:bodyPr>
          <a:lstStyle/>
          <a:p>
            <a:pPr marL="0" indent="0" algn="just">
              <a:buNone/>
            </a:pPr>
            <a:r>
              <a:rPr lang="tr-TR" sz="1600" i="1" dirty="0" smtClean="0"/>
              <a:t>	</a:t>
            </a:r>
            <a:r>
              <a:rPr lang="tr-TR" sz="2100" b="1" i="1" dirty="0" smtClean="0"/>
              <a:t>1.6.	Matrahı</a:t>
            </a:r>
          </a:p>
          <a:p>
            <a:pPr marL="0" indent="0" algn="just">
              <a:buNone/>
            </a:pPr>
            <a:r>
              <a:rPr lang="tr-TR" sz="2100" i="1" dirty="0" smtClean="0"/>
              <a:t>	Verginin hesaplanmasında esas alınan değer ya da miktara matrah denir. Bu matrahın üzerine bir vergi tarifesi uygulanarak vergi borcu hesaplanır. Vergi matrahları iki çeşitte karşımıza çıkar.</a:t>
            </a:r>
          </a:p>
          <a:p>
            <a:pPr marL="0" indent="0" algn="just">
              <a:buNone/>
            </a:pPr>
            <a:r>
              <a:rPr lang="tr-TR" sz="2100" i="1" dirty="0" smtClean="0"/>
              <a:t>	Ad </a:t>
            </a:r>
            <a:r>
              <a:rPr lang="tr-TR" sz="2100" i="1" dirty="0" err="1" smtClean="0"/>
              <a:t>valorem</a:t>
            </a:r>
            <a:r>
              <a:rPr lang="tr-TR" sz="2100" i="1" dirty="0" smtClean="0"/>
              <a:t> matrah (değer esaslı) ekonomik unsurların değerleri esas alınarak hesaplanır ve bu matraha belirli bir vergi oranı belirlenir. Örneğin bir kazançtan %20 vergi almak gibi.</a:t>
            </a:r>
          </a:p>
          <a:p>
            <a:pPr marL="0" indent="0" algn="just">
              <a:buNone/>
            </a:pPr>
            <a:r>
              <a:rPr lang="tr-TR" sz="2100" i="1" dirty="0" smtClean="0"/>
              <a:t>	Spesifik matrah (miktar esaslı matrah) parasal değer düşük olan vergi konularında uygulanan bir matrahtır. Örneğin,  pasaport harçları.</a:t>
            </a:r>
          </a:p>
          <a:p>
            <a:pPr marL="0" indent="0" algn="just">
              <a:buNone/>
            </a:pPr>
            <a:r>
              <a:rPr lang="tr-TR" sz="2100" i="1" dirty="0" smtClean="0"/>
              <a:t>	Vergi matrahı belirlenirken birtakım usuller dikkate alınır.</a:t>
            </a:r>
          </a:p>
          <a:p>
            <a:pPr marL="0" indent="0" algn="just">
              <a:buNone/>
            </a:pPr>
            <a:endParaRPr lang="tr-TR" sz="2100" i="1" dirty="0" smtClean="0"/>
          </a:p>
          <a:p>
            <a:pPr algn="just">
              <a:buFont typeface="Wingdings" panose="05000000000000000000" pitchFamily="2" charset="2"/>
              <a:buChar char="Ø"/>
            </a:pPr>
            <a:r>
              <a:rPr lang="tr-TR" sz="2100" i="1" dirty="0" smtClean="0"/>
              <a:t>	</a:t>
            </a:r>
            <a:r>
              <a:rPr lang="tr-TR" sz="2100" b="1" i="1" dirty="0" smtClean="0"/>
              <a:t>Beyan Usulü</a:t>
            </a:r>
            <a:r>
              <a:rPr lang="tr-TR" sz="2100" i="1" dirty="0" smtClean="0"/>
              <a:t>: Bu usule göre, mükellef ya da vergi sorumlusu vergi matrahını kanunda belirtilen esaslara göre saptayarak vergi dairesine yazılı olarak bildirmektedir. Vergi dairesi sadece beyanname ile bildirilen matrahın doğruluğunu denetlemekle yetinmektedir.</a:t>
            </a:r>
          </a:p>
          <a:p>
            <a:pPr algn="just">
              <a:buFont typeface="Wingdings" panose="05000000000000000000" pitchFamily="2" charset="2"/>
              <a:buChar char="Ø"/>
            </a:pPr>
            <a:r>
              <a:rPr lang="tr-TR" sz="2100" i="1" dirty="0" smtClean="0"/>
              <a:t>	</a:t>
            </a:r>
            <a:r>
              <a:rPr lang="tr-TR" sz="2100" b="1" i="1" dirty="0" smtClean="0"/>
              <a:t>Karineler (Dış Göstergeler) Usulü: </a:t>
            </a:r>
            <a:r>
              <a:rPr lang="tr-TR" sz="2100" i="1" dirty="0" smtClean="0"/>
              <a:t>Bilinen değerlerden bilinmeyen bir değerin varlığını belirlemektir. Bu usulde mükellefin gelir ve servetinin ölçüsü olarak bazı dış belirtilerden yararlanılır. Örneğin, işçi sayısı, makine ve alet sayısı ise mükellefin vergi ödeme gücü belirlenir. Adaletsiz ve verimsiz bir usuldür.</a:t>
            </a:r>
          </a:p>
          <a:p>
            <a:pPr algn="just">
              <a:buFont typeface="Wingdings" panose="05000000000000000000" pitchFamily="2" charset="2"/>
              <a:buChar char="Ø"/>
            </a:pPr>
            <a:r>
              <a:rPr lang="tr-TR" sz="2100" i="1" dirty="0" smtClean="0"/>
              <a:t>	</a:t>
            </a:r>
            <a:r>
              <a:rPr lang="tr-TR" sz="2100" b="1" i="1" dirty="0" smtClean="0"/>
              <a:t>İdarece Takdir Usulü: </a:t>
            </a:r>
            <a:r>
              <a:rPr lang="tr-TR" sz="2100" i="1" dirty="0" smtClean="0"/>
              <a:t>Vergi matrahı vergi idaresince tek taraflı olarak saptanmaktadır. Takdir komisyonları Vergi Usul Kanununun öngördüğü hallerde ve belirttiği prosedüre göre matrahı saptamaktadır. Ayrıca ortalama kâr hadleri ile zirai kazançlar merkez ve il komisyonları da matrahın saptanmasına yönelik hizmetler görmektedir.</a:t>
            </a:r>
          </a:p>
          <a:p>
            <a:pPr algn="just">
              <a:buFont typeface="Wingdings" panose="05000000000000000000" pitchFamily="2" charset="2"/>
              <a:buChar char="Ø"/>
            </a:pPr>
            <a:r>
              <a:rPr lang="tr-TR" sz="2100" i="1" dirty="0" smtClean="0"/>
              <a:t>	</a:t>
            </a:r>
            <a:r>
              <a:rPr lang="tr-TR" sz="2100" b="1" i="1" dirty="0" smtClean="0"/>
              <a:t>Götürü Usul: </a:t>
            </a:r>
            <a:r>
              <a:rPr lang="tr-TR" sz="2100" i="1" dirty="0" smtClean="0"/>
              <a:t>Bu usulde de matrah idarece saptanmaktadır. Ancak karineler ve idarece takdir usullerinde olduğu gibi her mükellef için ayrı ayrı değil, yükümlüler gruplandırılarak yapılmaktadır. Bu bakımdan diğerlerine göre daha genel ve objektiftir. Gerçek olarak saptanamayan gelir ya da kazançlar bazı belirti ya da karinelerden yararlanarak tahminen saptanmaktadır.</a:t>
            </a:r>
          </a:p>
          <a:p>
            <a:pPr marL="0" indent="0" algn="just">
              <a:buNone/>
            </a:pPr>
            <a:endParaRPr lang="tr-TR" sz="1600" i="1" dirty="0" smtClean="0"/>
          </a:p>
          <a:p>
            <a:pPr marL="0" indent="0" algn="just">
              <a:buNone/>
            </a:pPr>
            <a:endParaRPr lang="tr-TR" sz="1600" i="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297180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25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692696"/>
            <a:ext cx="8229600" cy="5433467"/>
          </a:xfrm>
        </p:spPr>
        <p:txBody>
          <a:bodyPr>
            <a:normAutofit/>
          </a:bodyPr>
          <a:lstStyle/>
          <a:p>
            <a:pPr marL="0" indent="0" algn="just">
              <a:buNone/>
            </a:pPr>
            <a:r>
              <a:rPr lang="tr-TR" sz="1600" i="1" dirty="0" smtClean="0"/>
              <a:t>	</a:t>
            </a:r>
            <a:r>
              <a:rPr lang="tr-TR" sz="1600" b="1" i="1" dirty="0" smtClean="0"/>
              <a:t>1.7.	Tarifesi</a:t>
            </a:r>
          </a:p>
          <a:p>
            <a:pPr marL="0" indent="0" algn="just">
              <a:buNone/>
            </a:pPr>
            <a:r>
              <a:rPr lang="tr-TR" sz="1600" i="1" dirty="0" smtClean="0"/>
              <a:t>	Vergi borcunun hesaplanabilmesi için vergi matrahına uygulanan ölçülere vergi  tarifesi denilir. Vergi tarifesi verginin temel öğelerindendir. Her vergi kanunu vergi tarifesini açık ve net olarak belirtmek durumundadır. Anayasanın 73. maddesine göre Bakanlar Kurulu kanunun belirttiği yukarı ve aşağı sınırlar içinde vergi tarifesinde değişiklik yapabilir.</a:t>
            </a:r>
          </a:p>
          <a:p>
            <a:pPr marL="0" indent="0" algn="just">
              <a:buNone/>
            </a:pPr>
            <a:r>
              <a:rPr lang="tr-TR" sz="1600" i="1" dirty="0" smtClean="0"/>
              <a:t> 	Vergi matrahına uygulanan ölçüler iki çeşittir. Spesifik (miktar usulü) tarifede matrah biriminden alınacak vergi mutlak rakam olarak saptanmaktadır. Ad </a:t>
            </a:r>
            <a:r>
              <a:rPr lang="tr-TR" sz="1600" i="1" dirty="0" err="1" smtClean="0"/>
              <a:t>valorem</a:t>
            </a:r>
            <a:r>
              <a:rPr lang="tr-TR" sz="1600" i="1" dirty="0" smtClean="0"/>
              <a:t> (oranlar usulü) tarifede ise ekonomik ve teknik değerlere göre saptanan matraha belirli oranlar uygulanmaktadır. Ad </a:t>
            </a:r>
            <a:r>
              <a:rPr lang="tr-TR" sz="1600" i="1" dirty="0" err="1" smtClean="0"/>
              <a:t>valorem</a:t>
            </a:r>
            <a:r>
              <a:rPr lang="tr-TR" sz="1600" i="1" dirty="0" smtClean="0"/>
              <a:t> vergi tarifesi, tek oranlı tarife, artan oranlı tarife, tersine artan oranlı tarife ve azalan oranlı tarife olmak üzere dört çeşitten oluşmaktadır.</a:t>
            </a:r>
          </a:p>
          <a:p>
            <a:pPr marL="0" indent="0" algn="just">
              <a:buNone/>
            </a:pPr>
            <a:r>
              <a:rPr lang="tr-TR" sz="1600" i="1" dirty="0" smtClean="0"/>
              <a:t>	</a:t>
            </a:r>
            <a:endParaRPr lang="tr-TR" sz="1600" i="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284984"/>
            <a:ext cx="2857500" cy="339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80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i="1" dirty="0" smtClean="0"/>
              <a:t>VERGİ </a:t>
            </a:r>
            <a:endParaRPr lang="tr-TR" b="1" i="1" dirty="0"/>
          </a:p>
        </p:txBody>
      </p:sp>
      <p:sp>
        <p:nvSpPr>
          <p:cNvPr id="3" name="Alt Başlık 2"/>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33056"/>
            <a:ext cx="4464496"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261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lnSpcReduction="10000"/>
          </a:bodyPr>
          <a:lstStyle/>
          <a:p>
            <a:pPr marL="0" indent="0" algn="just">
              <a:buNone/>
            </a:pPr>
            <a:r>
              <a:rPr lang="tr-TR" sz="1600" b="1" i="1" dirty="0" smtClean="0"/>
              <a:t>	1.8.	Tarhı</a:t>
            </a:r>
          </a:p>
          <a:p>
            <a:pPr marL="0" indent="0" algn="just">
              <a:buNone/>
            </a:pPr>
            <a:r>
              <a:rPr lang="tr-TR" sz="1600" i="1" dirty="0" smtClean="0"/>
              <a:t>Verginin tarhı, vergi alacağının kanunlarda gösterilen matrah ve oranlar üzerinden hesaplanarak miktarının belirlenmesidir.</a:t>
            </a:r>
          </a:p>
          <a:p>
            <a:pPr marL="0" indent="0" algn="just">
              <a:buNone/>
            </a:pPr>
            <a:r>
              <a:rPr lang="tr-TR" sz="1600" i="1" dirty="0" smtClean="0"/>
              <a:t>Verginin tarhı idarece yapılır. Ülkemizde bu işi vergi daireleri yapmaktadır. Verginin tarhı Vergi Usul Kanunun 20. maddesinde tanımlanmıştır.</a:t>
            </a:r>
          </a:p>
          <a:p>
            <a:pPr marL="0" indent="0" algn="just">
              <a:buNone/>
            </a:pPr>
            <a:r>
              <a:rPr lang="tr-TR" sz="1600" i="1" dirty="0" smtClean="0"/>
              <a:t>Vergi Usul Kanunun 25.-39. maddelerinde tarh yöntemlerine ilişkin düzenlemeler yer almaktadır. Buna göre vergi tarhı aşağıdaki yöntemlerle yapılmaktadır.</a:t>
            </a:r>
          </a:p>
          <a:p>
            <a:pPr marL="0" indent="0" algn="just">
              <a:buNone/>
            </a:pPr>
            <a:endParaRPr lang="tr-TR" sz="1600" i="1" dirty="0" smtClean="0"/>
          </a:p>
          <a:p>
            <a:pPr algn="just">
              <a:buFont typeface="Wingdings" panose="05000000000000000000" pitchFamily="2" charset="2"/>
              <a:buChar char="Ø"/>
            </a:pPr>
            <a:r>
              <a:rPr lang="tr-TR" sz="1600" b="1" i="1" dirty="0" smtClean="0"/>
              <a:t>	Beyannameye Dayanan Tarh: </a:t>
            </a:r>
            <a:r>
              <a:rPr lang="tr-TR" sz="1600" i="1" dirty="0" smtClean="0"/>
              <a:t>Bu usulde mükellef veya vergi sorumlusu vergi matrahının saptanmasına esas teşkil edecek bilgi ve olayları yazılı olarak bildirmektedir. Hatta mükellef veya sorumlu saptadığı matraha vergi oranının uygulayıp ödeyeceği vergiyi de beyannamelerinde göstermektedir. Düzenlenen beyannameler direkt vergi dairesine verilmektedir. Beyan üzerinden alınan vergilerde tarh, tebliğ ve tahakkuk işlemleri bir arada yapılır. Tarh işleminin zamanı vergilere göre değişiklik gösterir.</a:t>
            </a:r>
          </a:p>
          <a:p>
            <a:pPr marL="0" indent="0" algn="just">
              <a:buNone/>
            </a:pPr>
            <a:endParaRPr lang="tr-TR" sz="1600" i="1" dirty="0" smtClean="0"/>
          </a:p>
          <a:p>
            <a:pPr algn="just">
              <a:buFont typeface="Wingdings" panose="05000000000000000000" pitchFamily="2" charset="2"/>
              <a:buChar char="Ø"/>
            </a:pPr>
            <a:r>
              <a:rPr lang="tr-TR" sz="1600" b="1" i="1" dirty="0" smtClean="0"/>
              <a:t>	Götürü Matrahlar Üzerinde Tarh: </a:t>
            </a:r>
            <a:r>
              <a:rPr lang="tr-TR" sz="1600" i="1" dirty="0" smtClean="0"/>
              <a:t>Götürü usule tabi mükellefler beyanname vermezler. Bu mükelleflerin vergi matrahı idarece saptanır. Ancak bu mükellefler vergi karnesi almak zorundadırlar. Götürü usulde vergilendirilen ticaret, serbest meslek ve hizmet erbabının vergileri, tarh zamanında bu mükelleflerin bağlı bulunduğu vergi dairesine başvurarak ibraz edecekleri vergi karnelerine yazılması suretiyle tarh olunur. (VUK md.19)</a:t>
            </a:r>
          </a:p>
          <a:p>
            <a:pPr marL="0" indent="0" algn="just">
              <a:buNone/>
            </a:pPr>
            <a:endParaRPr lang="tr-TR" sz="1600" i="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0648"/>
            <a:ext cx="28575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16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1600" b="1" i="1" dirty="0" smtClean="0"/>
              <a:t>	</a:t>
            </a:r>
            <a:r>
              <a:rPr lang="tr-TR" sz="1600" b="1" i="1" dirty="0" err="1" smtClean="0"/>
              <a:t>İkmalen</a:t>
            </a:r>
            <a:r>
              <a:rPr lang="tr-TR" sz="1600" b="1" i="1" dirty="0" smtClean="0"/>
              <a:t> Vergi Tarhı</a:t>
            </a:r>
            <a:r>
              <a:rPr lang="tr-TR" sz="1600" i="1" dirty="0" smtClean="0"/>
              <a:t>: Vergi Usul Kanunun 29. maddesine göre </a:t>
            </a:r>
            <a:r>
              <a:rPr lang="tr-TR" sz="1600" i="1" dirty="0" err="1" smtClean="0"/>
              <a:t>ikmalen</a:t>
            </a:r>
            <a:r>
              <a:rPr lang="tr-TR" sz="1600" i="1" dirty="0" smtClean="0"/>
              <a:t> vergi tarhı “Her ne şekilde olursa olsun bir vergi tarh edildikten sonra bu vergiye müteallik olarak meydana çıkan ve defter, kayıt ve belgelere veya kanuni ölçülere dayanılarak miktarı tespit olunan bir matrah veya matrah farkı üzerinden alınacak verginin tarh edilmesidir.” </a:t>
            </a:r>
            <a:r>
              <a:rPr lang="tr-TR" sz="1600" i="1" dirty="0" err="1" smtClean="0"/>
              <a:t>İkmalen</a:t>
            </a:r>
            <a:r>
              <a:rPr lang="tr-TR" sz="1600" i="1" dirty="0" smtClean="0"/>
              <a:t> vergi tarhı tamamlayıcı nitelikte bir tarhtır. Bunun için daha önceden bir tarhın gerçekleşmiş olması gerekmektedir. </a:t>
            </a:r>
            <a:r>
              <a:rPr lang="tr-TR" sz="1600" i="1" dirty="0" err="1" smtClean="0"/>
              <a:t>İkmalen</a:t>
            </a:r>
            <a:r>
              <a:rPr lang="tr-TR" sz="1600" i="1" dirty="0" smtClean="0"/>
              <a:t> vergi tarhı, genellikle vergi incelemeleri sonucu bulunan matrah farkları üzerinden yapılmaktadır. </a:t>
            </a:r>
            <a:r>
              <a:rPr lang="tr-TR" sz="1600" i="1" dirty="0" err="1" smtClean="0"/>
              <a:t>İkmalen</a:t>
            </a:r>
            <a:r>
              <a:rPr lang="tr-TR" sz="1600" i="1" dirty="0" smtClean="0"/>
              <a:t> tarh edilen vergi ihbarname ile mükellefe tebliğ edilir. Mükellefin tebliğ tarihinden başlayarak 30 gün içinde dava açma hakkı vardır. Verginin tahakkuku ancak davanın sonuçlanması ile olabilir.</a:t>
            </a:r>
          </a:p>
          <a:p>
            <a:pPr marL="0" indent="0" algn="just">
              <a:buNone/>
            </a:pPr>
            <a:endParaRPr lang="tr-TR" sz="1600" i="1" dirty="0" smtClean="0"/>
          </a:p>
          <a:p>
            <a:pPr algn="just">
              <a:buFont typeface="Wingdings" panose="05000000000000000000" pitchFamily="2" charset="2"/>
              <a:buChar char="Ø"/>
            </a:pPr>
            <a:r>
              <a:rPr lang="tr-TR" sz="1600" b="1" i="1" dirty="0" smtClean="0"/>
              <a:t>	</a:t>
            </a:r>
            <a:r>
              <a:rPr lang="tr-TR" sz="1600" b="1" i="1" dirty="0" err="1" smtClean="0"/>
              <a:t>Re’sen</a:t>
            </a:r>
            <a:r>
              <a:rPr lang="tr-TR" sz="1600" b="1" i="1" dirty="0" smtClean="0"/>
              <a:t> Vergi Tarhı: </a:t>
            </a:r>
            <a:r>
              <a:rPr lang="tr-TR" sz="1600" i="1" dirty="0" smtClean="0"/>
              <a:t>Vergi Usul Kanunun 30. maddesine göre, vergi matrahının tamamen veya kısmen defter, kayıt ve belgelere veya kanuni ölçülere dayanılarak tespitine imkan bulunmayan hallerde takdir komisyonları tarafından takdir edilen veya vergi incelemesi yapmaya yetkili olanlarca düzenlenmiş vergi inceleme raporlarında belirtilen matrah veya matrah kısmı üzerinden verginin tarh olunmasıdır.</a:t>
            </a:r>
          </a:p>
          <a:p>
            <a:pPr marL="0" indent="0" algn="just">
              <a:buNone/>
            </a:pPr>
            <a:r>
              <a:rPr lang="tr-TR" sz="1600" i="1" dirty="0" smtClean="0"/>
              <a:t>	 Vergi Usul Kanunu, aşağıdaki hallerden herhangi birinin bulunması durumunda verginin </a:t>
            </a:r>
            <a:r>
              <a:rPr lang="tr-TR" sz="1600" i="1" dirty="0" err="1" smtClean="0"/>
              <a:t>re’sen</a:t>
            </a:r>
            <a:r>
              <a:rPr lang="tr-TR" sz="1600" i="1" dirty="0" smtClean="0"/>
              <a:t> tarh edileceğini belirtmiştir:</a:t>
            </a:r>
          </a:p>
          <a:p>
            <a:pPr marL="0" indent="0" algn="just">
              <a:buNone/>
            </a:pPr>
            <a:endParaRPr lang="tr-TR" sz="1600" i="1" dirty="0" smtClean="0"/>
          </a:p>
          <a:p>
            <a:pPr marL="0" indent="0" algn="just">
              <a:buNone/>
            </a:pPr>
            <a:r>
              <a:rPr lang="tr-TR" sz="1600" i="1" dirty="0" smtClean="0"/>
              <a:t>•	Vergi beyannamesinin kanuni süresi geçtiği halde verilmemiş olması,</a:t>
            </a:r>
          </a:p>
          <a:p>
            <a:pPr marL="0" indent="0" algn="just">
              <a:buNone/>
            </a:pPr>
            <a:endParaRPr lang="tr-TR" sz="1600" i="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56"/>
            <a:ext cx="2857500" cy="151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89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Vergi beyannamesinin kanuni ya da ek süreler içinde verilmekle beraber beyannamede vergi matrahına ilişkin bilgilerin gösterilmemiş olması,</a:t>
            </a:r>
          </a:p>
          <a:p>
            <a:pPr marL="0" indent="0" algn="just">
              <a:buNone/>
            </a:pPr>
            <a:r>
              <a:rPr lang="tr-TR" sz="1600" i="1" dirty="0" smtClean="0"/>
              <a:t>•	Vergi Usul Kanununa göre tutulması zorunlu olan defterlerin hepsinin ya da bir kısmının tutulmamış ya da tasdik ettirilmemiş olması ya da vergi incelemesi yapmaya yetkili olanlara herhangi bir nedenle ibraz edilmemesi,</a:t>
            </a:r>
          </a:p>
          <a:p>
            <a:pPr marL="0" indent="0" algn="just">
              <a:buNone/>
            </a:pPr>
            <a:r>
              <a:rPr lang="tr-TR" sz="1600" i="1" dirty="0" smtClean="0"/>
              <a:t>•	Defter kayıtlarının ve bunlarla ilgili belgelerin, matrahın doğru ve kesin olarak saptanmasına imkân vermeyecek derecede noksan, usulüz ve karışık olması, dolayısıyla kanıt yeteneğinin olmaması,</a:t>
            </a:r>
          </a:p>
          <a:p>
            <a:pPr marL="0" indent="0" algn="just">
              <a:buNone/>
            </a:pPr>
            <a:r>
              <a:rPr lang="tr-TR" sz="1600" i="1" dirty="0" smtClean="0"/>
              <a:t>•	Mükelleflerin vergi incelemeleri sırasında giderlerinin belgelendirilmemesi,</a:t>
            </a:r>
          </a:p>
          <a:p>
            <a:pPr marL="0" indent="0" algn="just">
              <a:buNone/>
            </a:pPr>
            <a:r>
              <a:rPr lang="tr-TR" sz="1600" i="1" dirty="0" smtClean="0"/>
              <a:t>•	Tutulması zorunlu olan defterlerin ya da verilen beyannamelerin gerçek durumu yansıtmadığına ilişkin kanıt bulunması,</a:t>
            </a:r>
          </a:p>
          <a:p>
            <a:pPr marL="0" indent="0" algn="just">
              <a:buNone/>
            </a:pPr>
            <a:r>
              <a:rPr lang="tr-TR" sz="1600" i="1" dirty="0" smtClean="0"/>
              <a:t>•	İmzalatılması zorunlu olan beyanname ve eklerin imzalattırılmaması ya da tasdik kapsamına alınan konularda yeminli mali müşavir tasdik raporunun zamanında ibraz edilmemesi,</a:t>
            </a:r>
          </a:p>
          <a:p>
            <a:pPr marL="0" indent="0" algn="just">
              <a:buNone/>
            </a:pPr>
            <a:r>
              <a:rPr lang="tr-TR" sz="1600" i="1" dirty="0" smtClean="0"/>
              <a:t>•	Ödenen vergiler ya da vergi dışı kazançlar kanıtlanamazsa bunların </a:t>
            </a:r>
            <a:r>
              <a:rPr lang="tr-TR" sz="1600" i="1" dirty="0" err="1" smtClean="0"/>
              <a:t>re’sen</a:t>
            </a:r>
            <a:r>
              <a:rPr lang="tr-TR" sz="1600" i="1" dirty="0" smtClean="0"/>
              <a:t> tarhı yapılır.</a:t>
            </a:r>
          </a:p>
          <a:p>
            <a:pPr marL="0" indent="0" algn="just">
              <a:buNone/>
            </a:pPr>
            <a:endParaRPr lang="tr-TR" sz="1600" i="1" dirty="0" smtClean="0"/>
          </a:p>
          <a:p>
            <a:pPr marL="0" indent="0" algn="just">
              <a:buNone/>
            </a:pPr>
            <a:endParaRPr lang="tr-TR" sz="1600" i="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0"/>
            <a:ext cx="350557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833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b="1" i="1" dirty="0" smtClean="0"/>
              <a:t>	İdarece Vergi Tarhı: </a:t>
            </a:r>
            <a:r>
              <a:rPr lang="tr-TR" sz="1600" i="1" dirty="0" smtClean="0"/>
              <a:t>Mükellef vergi tarhı için vergi kanunlarında belirtilen zamanlarda müracaat etmemişse ya da üzerine düşen görevleri yerine  getirmemişse bundan dolayı vergi zamanında tarh edilememişse bu durumda  idare, kanunen belirli matrahlar üzerinden vergiyi tarh eder. Bu çeşit tarh </a:t>
            </a:r>
            <a:r>
              <a:rPr lang="tr-TR" sz="1600" i="1" dirty="0" err="1" smtClean="0"/>
              <a:t>res’sen</a:t>
            </a:r>
            <a:r>
              <a:rPr lang="tr-TR" sz="1600" i="1" dirty="0" smtClean="0"/>
              <a:t> ve </a:t>
            </a:r>
            <a:r>
              <a:rPr lang="tr-TR" sz="1600" i="1" dirty="0" err="1" smtClean="0"/>
              <a:t>ikmalen</a:t>
            </a:r>
            <a:r>
              <a:rPr lang="tr-TR" sz="1600" i="1" dirty="0" smtClean="0"/>
              <a:t> vergi tarhının uygulandığı durumlar dışında yapılır. Mükellefler  kanuni görevlerini yerine getirmemek suretiyle tarhiyatın zamanında yapılmamasına neden olmaktadırlar.</a:t>
            </a:r>
          </a:p>
          <a:p>
            <a:pPr marL="0" indent="0" algn="just">
              <a:buNone/>
            </a:pPr>
            <a:endParaRPr lang="tr-TR" sz="1600" i="1" dirty="0" smtClean="0"/>
          </a:p>
          <a:p>
            <a:pPr algn="just">
              <a:buFont typeface="Wingdings" panose="05000000000000000000" pitchFamily="2" charset="2"/>
              <a:buChar char="Ø"/>
            </a:pPr>
            <a:r>
              <a:rPr lang="tr-TR" sz="1600" b="1" i="1" dirty="0" smtClean="0"/>
              <a:t>	Hataların Düzeltilmesi Yoluyla Tarh: </a:t>
            </a:r>
            <a:r>
              <a:rPr lang="tr-TR" sz="1600" i="1" dirty="0" smtClean="0"/>
              <a:t>Vergiye ilişkin hesaplarda ya da vergilendirmede yapılan hatalar nedeniyle haksız yere fazla ya da eksik vergi istenmiş ya da alınmış olabilir. Bu durumları Vergi Usul &lt;kanunu vergi hatası olarak nitelendirmekte ve idarece yapılacak yeniden tarhiyat üzerine eksik kısmın alınmasına, fazla kısmın da terkinine olanak vermektedir. (VUK. md.116)</a:t>
            </a:r>
          </a:p>
          <a:p>
            <a:pPr marL="0" indent="0" algn="just">
              <a:buNone/>
            </a:pPr>
            <a:endParaRPr lang="tr-TR" sz="1600"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7321"/>
            <a:ext cx="2619375" cy="145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155" y="4581128"/>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02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1600" b="1" i="1" dirty="0" smtClean="0"/>
              <a:t>	1.9.	Tebliği</a:t>
            </a:r>
          </a:p>
          <a:p>
            <a:pPr marL="0" indent="0" algn="just">
              <a:buNone/>
            </a:pPr>
            <a:r>
              <a:rPr lang="tr-TR" sz="1600" i="1" dirty="0" smtClean="0"/>
              <a:t>	Vergilendirmeyi ilgilendiren ve hüküm ifade eden hususların yetkili makamlar tarafından mükellefe ya da ceza sorumlusuna yazı ile bildirilmesidir. (VUK. Md.21)</a:t>
            </a:r>
          </a:p>
          <a:p>
            <a:pPr marL="0" indent="0" algn="just">
              <a:buNone/>
            </a:pPr>
            <a:r>
              <a:rPr lang="tr-TR" sz="1600" i="1" dirty="0" smtClean="0"/>
              <a:t>	Vergilendirmenin hüküm ifade edebilmesi için vergileme ile ilgili belgelerin süresi içinde ve tebligat usullerine göre mükelleflere bildirilmesi gerekir. Tebliğin yazı ile  yapılması kanunda belirtilmiştir.</a:t>
            </a:r>
          </a:p>
          <a:p>
            <a:pPr marL="0" indent="0" algn="just">
              <a:buNone/>
            </a:pPr>
            <a:r>
              <a:rPr lang="tr-TR" sz="1600" i="1" dirty="0" smtClean="0"/>
              <a:t>	Kanun tahakkuk fişi dışında vergilendirme ile ilgili olup hüküm ifade edecek bütün belge ve yazıların tebliğ edileceğini hükme bağlamıştır (VUK. md.93). Buna göre tebliği yapılacak yazı ve belgelerden bazıları, vergi ve ceza ihbarnameleri, düzeltme ve yoklama fişleri, vergi inceleme rapor ve tutanakları ve ödeme emirleridir.</a:t>
            </a:r>
          </a:p>
          <a:p>
            <a:pPr marL="0" indent="0" algn="just">
              <a:buNone/>
            </a:pPr>
            <a:r>
              <a:rPr lang="tr-TR" sz="1600" i="1" dirty="0" smtClean="0"/>
              <a:t>	Verginin tebliği kanunda öngörülen kişileri usulüne uygun bir biçimde yapılmalıdır. Vergi Usul Kanunu’nun 94. maddesine göre tebliğ, mükelleflere, bunların kanuni temsilcilerine, umumi vekillerine veya vergi cezası kesilenlere yapılır. Gerçek kişilerde küçüklük, kısıtlılık gibi nedenlerle mükellef yerine veli, vasi ya da kayyum gibi vergi sorumlularının bulunması halinde tebligat bunlara yapılır. Tüzel kişilerde tebligat, bunların başkan, müdür ya da kanuni temsilcilerine, tüzel kişi olmayanların tebligatı ise, bunları idare edenlere ya da temsilcilere yapılır.</a:t>
            </a:r>
          </a:p>
          <a:p>
            <a:pPr marL="0" indent="0" algn="just">
              <a:buNone/>
            </a:pPr>
            <a:r>
              <a:rPr lang="tr-TR" sz="1600" i="1" dirty="0" smtClean="0"/>
              <a:t>	Tebligat, adresleri bilinen gerçek ve tüzel kişilere posta ile yapılır. Memur aracılığı ile de bilinen adrese ilgili yazı ve belge elden teslim edilebilir. Kanun koyucu tebligat işlemlerini kolaylaştırmak için postayla ya da memur aracılığıyla yapılacak tebliğ işlemlerinin, ilgilinin kabul etmesi koşuluyla daire ya da komisyonda da yapılabileceğini etmiştir. Bu genel halin dışında da bazı hallerde daire ve komisyonda tebligata gidilmektedir. Adresin hiç bilinmemesi durumunda ilan yoluyla tebligat yapılır. İlan yazısı ilgili vergi dairesinin bulunduğu yerin belediye sınırlar içinde çıkan bir ya da birden fazla gazete de yayınlanır.</a:t>
            </a:r>
          </a:p>
          <a:p>
            <a:pPr marL="0" indent="0" algn="just">
              <a:buNone/>
            </a:pPr>
            <a:endParaRPr lang="tr-TR" sz="1600" i="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428"/>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 y="54996"/>
            <a:ext cx="2619375" cy="151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57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1.10.	Tahakkuku</a:t>
            </a:r>
          </a:p>
          <a:p>
            <a:pPr marL="0" indent="0" algn="just">
              <a:buNone/>
            </a:pPr>
            <a:r>
              <a:rPr lang="tr-TR" sz="1600" i="1" dirty="0" smtClean="0"/>
              <a:t>	Tarh ve tebliğ edilen bir verginin ödenmesi aşamasına gelmesine verginin   tahakkuku</a:t>
            </a:r>
          </a:p>
          <a:p>
            <a:pPr marL="0" indent="0" algn="just">
              <a:buNone/>
            </a:pPr>
            <a:r>
              <a:rPr lang="tr-TR" sz="1600" i="1" dirty="0" smtClean="0"/>
              <a:t>denir.</a:t>
            </a:r>
          </a:p>
          <a:p>
            <a:pPr marL="0" indent="0" algn="just">
              <a:buNone/>
            </a:pPr>
            <a:r>
              <a:rPr lang="tr-TR" sz="1600" i="1" dirty="0" smtClean="0"/>
              <a:t>	Tebliğ işlemi  ile  mükellef idarece  yapılan tarh  işleminden  haberdar  olmaktadır. Bu</a:t>
            </a:r>
          </a:p>
          <a:p>
            <a:pPr marL="0" indent="0" algn="just">
              <a:buNone/>
            </a:pPr>
            <a:r>
              <a:rPr lang="tr-TR" sz="1600" i="1" dirty="0" smtClean="0"/>
              <a:t>işlem her zaman doğru olmayabilir. Vergi miktarında, mükellefin kişiliğinde, muaflık ya da istisnada bazı hatalar yapılmış olabilir. Mükellef vergi borcunu yatırmadan önce bu hataları düzelttirmek isteyebilir. Uzlaşma yoluna da başvurabilir. Mükellefe bu yollar tanınıyorsa, sonuç alınıncaya kadar vergi tahakkuk etmiş sayılmaz. Dava açılması durumunda tahsil işlemleri durdurulur. Dava açma süresinde dava açılmamışsa tahakkuk mahkemenin vereceği karara kadar ertelenir. Yürütmeyi durdurma kararı alınmadığı sürece vergi itiraz ve temyiz yoluna gidilmeden önce tahakkuk etmiştir. Yani tahsil edilebilir hale gelmiş, ancak kesinleşmemiştir. İtiraz ve temyiz aşamalarında da mükellef haklılığını kanıtlayabilir. Bu takdirde yeniden tarhiyata girişilecektir. Fazla alınan vergi söz konusu ise iade edilecektir. Vergi bu aşamada kesinleşmiş sayılır. Uzlaşma yoluna gidildiğinde vergi hem tahakkuk edilmiş hem de kesinleşmiş olmaktadır.</a:t>
            </a:r>
          </a:p>
          <a:p>
            <a:pPr marL="0" indent="0" algn="just">
              <a:buNone/>
            </a:pPr>
            <a:endParaRPr lang="tr-TR" sz="1600" i="1"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8640"/>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00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b="1" i="1" dirty="0" smtClean="0"/>
              <a:t>	1.11.	Ödenmesi</a:t>
            </a:r>
          </a:p>
          <a:p>
            <a:pPr marL="0" indent="0" algn="just">
              <a:buNone/>
            </a:pPr>
            <a:r>
              <a:rPr lang="tr-TR" sz="1600" i="1" dirty="0" smtClean="0"/>
              <a:t>	Vergi olayında alacaklı durumunda olan devlet ve borçlu durumunda olan mükellefler vardır. Verginin ödenmesinde bir taraf ödemede bulunurken bir taraf için ise tahsil söz konusudur. VUK mükellef yönünden olaya bakmaktadır. Dolayısıyla verginin ödenmesi, mükellefin borçlu olduğu vergi miktarını devlete vermesidir.</a:t>
            </a:r>
          </a:p>
          <a:p>
            <a:pPr marL="0" indent="0" algn="just">
              <a:buNone/>
            </a:pPr>
            <a:r>
              <a:rPr lang="tr-TR" sz="1600" i="1" dirty="0" smtClean="0"/>
              <a:t>Mükellef ya da onun adına diğer kişilerce yapılacak ödemeler devletin vergi alacağını ortadan kaldırır. Ancak bu ödemelerin </a:t>
            </a:r>
            <a:r>
              <a:rPr lang="tr-TR" sz="1600" i="1" dirty="0" err="1" smtClean="0"/>
              <a:t>VUK’na</a:t>
            </a:r>
            <a:r>
              <a:rPr lang="tr-TR" sz="1600" i="1" dirty="0" smtClean="0"/>
              <a:t> göre uygun bir biçimde yapılmaları gerekir.</a:t>
            </a:r>
          </a:p>
          <a:p>
            <a:pPr marL="0" indent="0" algn="just">
              <a:buNone/>
            </a:pPr>
            <a:r>
              <a:rPr lang="tr-TR" sz="1600" i="1" dirty="0" smtClean="0"/>
              <a:t>	Verginin ödenmesi aşağıdaki şekillerde gerçekleştirilir.</a:t>
            </a:r>
          </a:p>
          <a:p>
            <a:pPr algn="just">
              <a:buFont typeface="Wingdings" panose="05000000000000000000" pitchFamily="2" charset="2"/>
              <a:buChar char="Ø"/>
            </a:pPr>
            <a:r>
              <a:rPr lang="tr-TR" sz="1600" i="1" dirty="0" smtClean="0"/>
              <a:t>	</a:t>
            </a:r>
            <a:r>
              <a:rPr lang="tr-TR" sz="1600" b="1" i="1" dirty="0" smtClean="0"/>
              <a:t>Mükellefçe Ödenmesi: </a:t>
            </a:r>
            <a:r>
              <a:rPr lang="tr-TR" sz="1600" i="1" dirty="0" smtClean="0"/>
              <a:t>Vergi borcunun ödenmesinde en yaygın usuldür. Mükellef vergi süresi içinde vergi borcunu ilgili vergi dairesine götürüp öder. Vergi elden yatırılabileceği gibi banka şubesi aracılığıyla ya da posta havalesiyle de ödenebilir.</a:t>
            </a:r>
          </a:p>
          <a:p>
            <a:pPr marL="0" indent="0" algn="just">
              <a:buNone/>
            </a:pPr>
            <a:endParaRPr lang="tr-TR" sz="1600" i="1" dirty="0" smtClean="0"/>
          </a:p>
          <a:p>
            <a:pPr algn="just">
              <a:buFont typeface="Wingdings" panose="05000000000000000000" pitchFamily="2" charset="2"/>
              <a:buChar char="Ø"/>
            </a:pPr>
            <a:r>
              <a:rPr lang="tr-TR" sz="1600" b="1" i="1" dirty="0" smtClean="0"/>
              <a:t>	Kaynakta Kesme (Stopaj): </a:t>
            </a:r>
            <a:r>
              <a:rPr lang="tr-TR" sz="1600" i="1" dirty="0" smtClean="0"/>
              <a:t>Vergiye tabi bir kazanç ya da irat hak sahiplerine ödenirken, ödemeyi yapanlar bu gelirden kanunda belirtilen orana göre vergi kesip, vergiyi vergi dairesine özel bir beyanname doldurup vererek yatırırlar. Bu usulde formaliteler en aza iner ve vergi daireleri daha az sayıda kişilerle muhatap olurlar. Bu usulün uygulandığı en güzel örnek Gelir Vergisidir. Aynı zamanda bu usul vergi kaçakçılığı8nı da azaltmaktadır. Vergi masraflarının en az olduğu bir yöntemdir.</a:t>
            </a:r>
          </a:p>
          <a:p>
            <a:pPr marL="0" indent="0" algn="just">
              <a:buNone/>
            </a:pPr>
            <a:endParaRPr lang="tr-TR" sz="1600" i="1" dirty="0" smtClean="0"/>
          </a:p>
          <a:p>
            <a:pPr marL="0" indent="0" algn="just">
              <a:buNone/>
            </a:pPr>
            <a:endParaRPr lang="tr-TR" sz="1600" i="1"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6632"/>
            <a:ext cx="26574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103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b="1" i="1" dirty="0" smtClean="0"/>
              <a:t>	Geçici Vergi: </a:t>
            </a:r>
            <a:r>
              <a:rPr lang="tr-TR" sz="1600" i="1" dirty="0" smtClean="0"/>
              <a:t>Geçici vergi sistemine göre gerçek usulde gelir vergisine tabi ticari kazanç sahipleri ile serbest meslek erbabı ve kurumlar vergisi mükellefleri cari vergilendirme döneminin gelir ve kurumlar vergilerine mahsup edilmek üzere geçici vergi ödeyeceklerdir. Geçici vergi tutarı, içinde bulunulan yılda verilen yıllık beyanname üzerinde hesaplanan gelir vergisinin ticari ve mesleki kazanca isabet eden kısmının %15’i, kurumlar vergisinin   ise %20’sidir (Bu oranlar 01.01.2007 dönemi için KVK. md.32, GVK. md.120’de belirtilmiştir.). Geçici verginin beyanı Ocak ayından başlanmak üzere üçer aylık dönemler halinde yılda dört defada yapılır.</a:t>
            </a:r>
          </a:p>
          <a:p>
            <a:pPr marL="0" indent="0" algn="just">
              <a:buNone/>
            </a:pPr>
            <a:endParaRPr lang="tr-TR" sz="1600" i="1" dirty="0" smtClean="0"/>
          </a:p>
          <a:p>
            <a:pPr algn="just">
              <a:buFont typeface="Wingdings" panose="05000000000000000000" pitchFamily="2" charset="2"/>
              <a:buChar char="Ø"/>
            </a:pPr>
            <a:r>
              <a:rPr lang="tr-TR" sz="1600" b="1" i="1" dirty="0" smtClean="0"/>
              <a:t>	Verginin Mahsubu ve Takası: </a:t>
            </a:r>
            <a:r>
              <a:rPr lang="tr-TR" sz="1600" i="1" dirty="0" smtClean="0"/>
              <a:t>Ödenmiş bir verginin ödenmemiş bir vergiden indirilmesine verginin mahsubu denir. Gelir vergisinde yıllık beyannamede gösterilen gelire dâhil kazanç ve iratlardan Gelir Vergisi Kanununa göre kesilmiş ya da götürü usulde saptanmış olan kazanç ve ücretler dolayısıyla ödenmiş olan vergiler, beyanname üzerinden hesaplanan gelir vergisine mahsup edilir. Ayrıca mükelleflerin yabancı ülkelerde elde ettikleri kazanç ve iratlardan ödedikleri benzeri vergiler, Türkiye’de tarh edilen gelir vergisinin yabancı ülkelerde elde edilen benzeri kazanç ve iratlara isabet eden kısmından indirilir. </a:t>
            </a:r>
            <a:endParaRPr lang="tr-TR" sz="1600" i="1"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6632"/>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00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a:t>	Verginin takası ise, borçluluğu sona erdiren bir neden olup aynı cinsten olan karşılıklı ve muaccel iki borcu daha küçük olanı oranında sona erdiren bir hukuki işlemdir. Takas işleminde bulunabilmek için alacağın kesinlik kazanmış olması ve borcun da muaccel  (ödeme  zamanının   </a:t>
            </a:r>
            <a:r>
              <a:rPr lang="tr-TR" sz="1600" i="1" dirty="0" smtClean="0"/>
              <a:t>gelmesi) olması gerekmektedir. Mahsup tarh aşaması ile, takas ise ödeme aşamasıyla ilgilidir.</a:t>
            </a:r>
          </a:p>
          <a:p>
            <a:pPr marL="0" indent="0" algn="just">
              <a:buNone/>
            </a:pPr>
            <a:r>
              <a:rPr lang="tr-TR" sz="1600" i="1" dirty="0" smtClean="0"/>
              <a:t>Verginin tahsili ise vergi alacağının devlet yönünden ortadan kalkmasını ifade eder. Yani borçlu yönünden verginin ödenmesi, aynı zamanda devlet yönünden verginin tahsili anlamına gelmektedir. Vergi borçlusu, alınan bazı destekleyici önlemlere karşın borcunu zamanında ve rızasıyla ödemeyebilir. Bu takdirde vergi alacağı gecikmeden dolayı zamlı olarak kamu alacaklarının tahsili hakkındaki hükümlere göre devlet tarafından zorla alınacaktır (6183 sayılı Amme Alacaklarının Tahsili Usulü Hakkında Kanun).</a:t>
            </a:r>
          </a:p>
          <a:p>
            <a:pPr marL="0" indent="0" algn="just">
              <a:buNone/>
            </a:pPr>
            <a:endParaRPr lang="tr-TR" sz="1600" i="1"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35164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381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1.12.	Vergi Hukuku</a:t>
            </a:r>
          </a:p>
          <a:p>
            <a:pPr marL="0" indent="0" algn="just">
              <a:buNone/>
            </a:pPr>
            <a:endParaRPr lang="tr-TR" sz="1600" i="1" dirty="0" smtClean="0"/>
          </a:p>
          <a:p>
            <a:pPr marL="0" indent="0" algn="just">
              <a:buNone/>
            </a:pPr>
            <a:r>
              <a:rPr lang="tr-TR" sz="1600" i="1" dirty="0" smtClean="0"/>
              <a:t>	Hukuk basit anlamda toplum hayatını düzenleyen, uygulanması kamu gücüyle desteklenen sosyal kurallar bütünüdür. Vergi hukuku ise vergilerin sağlıklı tahsil edilmesinin kamu gücüyle (yaptırımlarla) desteklendiği sosyal kurallardır, şeklinde tanımlanabilir. Türk hukuk sistemini aşağıdaki gibi gruplandırabiliriz.</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	Görüldüğü gibi vergi hukuku kamu hukukunun bir dalıdır. Vergi hukuku da kendi arasında dörde ayrılmıştır. Vergi usul hukuku, verginin ortaya çıkması ile ilgili kuralları düzenler. Vergi ceza hukuku, verilecek vergi ceza ve oranlarını belirler. Vergi icra hukuku, ödenmesi gecikmiş vergi alacaklarının tahsiline ilişkin kuralları belirler. Uluslararası vergi hukukuysa ülkeler arasındaki vergi uygulamalarını düzenler.</a:t>
            </a:r>
          </a:p>
          <a:p>
            <a:pPr marL="0" indent="0" algn="just">
              <a:buNone/>
            </a:pPr>
            <a:endParaRPr lang="tr-T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068960"/>
            <a:ext cx="38957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4664"/>
            <a:ext cx="32670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46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1. VERGİ</a:t>
            </a:r>
          </a:p>
          <a:p>
            <a:pPr marL="0" indent="0" algn="just">
              <a:buNone/>
            </a:pPr>
            <a:r>
              <a:rPr lang="tr-TR" sz="1600" i="1" dirty="0" smtClean="0"/>
              <a:t> </a:t>
            </a:r>
          </a:p>
          <a:p>
            <a:pPr marL="0" indent="0" algn="just">
              <a:buNone/>
            </a:pPr>
            <a:r>
              <a:rPr lang="tr-TR" sz="1600" i="1" dirty="0" smtClean="0"/>
              <a:t>	Vergi, devlet ve diğer kamu kuruluşlarının, kamu hizmetlerinin finansmanını karşılamak üzere kişilerden zorla aldıkları paralardır. Çünkü vergi anayasamızda yer alan  ve</a:t>
            </a:r>
          </a:p>
          <a:p>
            <a:pPr marL="0" indent="0" algn="just">
              <a:buNone/>
            </a:pPr>
            <a:r>
              <a:rPr lang="tr-TR" sz="1600" i="1" dirty="0" smtClean="0"/>
              <a:t>herkesin ödeme gücüne göre ödemekle yükümlü olduğu bir görevdir. Anayasada yer alması nedeniyle yerine getirilmesi zorunlu ve çok önemli bir ödevdir. Verginin zorla alınması anayasada yer almasından ve vatandaşlık görevi olmasından kaynaklanmaktır. Dolayısıyla kimsenin vergi ödememe gibi ya da ödeme konusunda direnme gibi bir tercihi söz konusu olamaz. Anayasamızın 73. maddesinde vergi ile ilgili tanımlama ve bu konu ile yetkili organlar açıkça ifade edilmektedir.</a:t>
            </a:r>
          </a:p>
          <a:p>
            <a:pPr marL="0" indent="0" algn="just">
              <a:buNone/>
            </a:pPr>
            <a:r>
              <a:rPr lang="tr-TR" sz="1600" i="1" dirty="0" smtClean="0"/>
              <a:t>	Vergileme yetkisi devletindir ve egemenlik gücüne dayanarak devlet kişilerden vergi alır.</a:t>
            </a:r>
          </a:p>
          <a:p>
            <a:pPr marL="0" indent="0" algn="just">
              <a:buNone/>
            </a:pPr>
            <a:r>
              <a:rPr lang="tr-TR" sz="1600" i="1" dirty="0" smtClean="0"/>
              <a:t>	Kamusal	hizmetlerin	yerine getirilebilmesi için yapılacak harcamalarda vergiler, çok önemli bir mali kaynak oluşturmaktadır. Vergiler sadece kaynak olmakla kalmayıp aynı zamanda devlete sosyal, ekonomik ve politik amaçlarına ulaşabilmesi için de yardımcı olmaktadır. Devlet vergiyi bazı durumlarda özendirici bir araç olarak kullanmaktadır. Örneğin, ihracatı teşvik amacıyla ihracatçılara vergi indirimi ya da vergi iadesi yöntemlerini kullanarak ihracat miktarını artırabilmektedir. Yine birtakım sağlık sorunu olanların ya da özürlü grubunda bulunanların vergi dışında tutulması, faaliyet gelirlerinin bir kısmının vergi gelir vergisinden muaf tutulması ekonomik ve sosyal amaçların yerine getirilmesinde verginin önemini açıklamaktadır.</a:t>
            </a:r>
          </a:p>
          <a:p>
            <a:pPr marL="0" indent="0" algn="just">
              <a:buNone/>
            </a:pPr>
            <a:r>
              <a:rPr lang="tr-TR" sz="1600" i="1" dirty="0" smtClean="0"/>
              <a:t>	Vergiler devletin kamu hizmetlerinin finansmanını sağlarken aynı zamanda devletin sosyal, ekonomik ve politik hayata müdahale etmesini de sağlayan bir araçtır.</a:t>
            </a:r>
          </a:p>
          <a:p>
            <a:pPr marL="0" indent="0" algn="just">
              <a:buNone/>
            </a:pPr>
            <a:endParaRPr lang="tr-TR" sz="1600" i="1" dirty="0" smtClean="0"/>
          </a:p>
          <a:p>
            <a:pPr marL="0" indent="0" algn="just">
              <a:buNone/>
            </a:pPr>
            <a:endParaRPr lang="tr-TR" sz="16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473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1.12.1.	Vergi Hukukunun Kaynakları</a:t>
            </a:r>
          </a:p>
          <a:p>
            <a:pPr marL="0" indent="0" algn="just">
              <a:buNone/>
            </a:pPr>
            <a:endParaRPr lang="tr-TR" sz="1600" i="1" dirty="0" smtClean="0"/>
          </a:p>
          <a:p>
            <a:pPr marL="0" indent="0" algn="just">
              <a:buNone/>
            </a:pPr>
            <a:r>
              <a:rPr lang="tr-TR" sz="1600" i="1" dirty="0" smtClean="0"/>
              <a:t>	Vergi hukukunun da diğer hukuk dallarında olduğu gibi kaynakları mevcuttur. Bunlar;</a:t>
            </a:r>
          </a:p>
          <a:p>
            <a:pPr marL="0" indent="0" algn="just">
              <a:buNone/>
            </a:pPr>
            <a:endParaRPr lang="tr-TR" sz="1600" i="1" dirty="0" smtClean="0"/>
          </a:p>
          <a:p>
            <a:pPr algn="just">
              <a:buFont typeface="Wingdings" panose="05000000000000000000" pitchFamily="2" charset="2"/>
              <a:buChar char="Ø"/>
            </a:pPr>
            <a:r>
              <a:rPr lang="tr-TR" sz="1600" b="1" i="1" dirty="0" smtClean="0"/>
              <a:t>	Asli Kaynaklar: </a:t>
            </a:r>
            <a:r>
              <a:rPr lang="tr-TR" sz="1600" i="1" dirty="0" smtClean="0"/>
              <a:t>Vergi matrah ve </a:t>
            </a:r>
            <a:r>
              <a:rPr lang="tr-TR" sz="1600" i="1" dirty="0" err="1" smtClean="0"/>
              <a:t>oranlarında,mükellefinde</a:t>
            </a:r>
            <a:r>
              <a:rPr lang="tr-TR" sz="1600" i="1" dirty="0" smtClean="0"/>
              <a:t> yada konusunda kısaca verginin temel unsurlarında değişiklik </a:t>
            </a:r>
            <a:r>
              <a:rPr lang="tr-TR" sz="1600" i="1" dirty="0" err="1" smtClean="0"/>
              <a:t>yapan,kurallar</a:t>
            </a:r>
            <a:r>
              <a:rPr lang="tr-TR" sz="1600" i="1" dirty="0" smtClean="0"/>
              <a:t> koyan </a:t>
            </a:r>
            <a:r>
              <a:rPr lang="tr-TR" sz="1600" i="1" dirty="0" err="1" smtClean="0"/>
              <a:t>kaynaklardır.Bu</a:t>
            </a:r>
            <a:r>
              <a:rPr lang="tr-TR" sz="1600" i="1" dirty="0" smtClean="0"/>
              <a:t> kaynaklar 6 tanedir;</a:t>
            </a:r>
          </a:p>
          <a:p>
            <a:pPr marL="0" indent="0" algn="just">
              <a:buNone/>
            </a:pPr>
            <a:endParaRPr lang="tr-TR" sz="1600" i="1" dirty="0" smtClean="0"/>
          </a:p>
          <a:p>
            <a:pPr marL="0" indent="0" algn="just">
              <a:buNone/>
            </a:pPr>
            <a:r>
              <a:rPr lang="tr-TR" sz="1600" i="1" dirty="0" smtClean="0"/>
              <a:t>•	</a:t>
            </a:r>
            <a:r>
              <a:rPr lang="tr-TR" sz="1600" b="1" i="1" dirty="0" smtClean="0"/>
              <a:t>Anayasa: </a:t>
            </a:r>
            <a:r>
              <a:rPr lang="tr-TR" sz="1600" i="1" dirty="0" smtClean="0"/>
              <a:t>Diğer kaynaklar kesinlikle Anayasa’ya aykırı </a:t>
            </a:r>
            <a:r>
              <a:rPr lang="tr-TR" sz="1600" i="1" dirty="0" err="1" smtClean="0"/>
              <a:t>olamaz.Bu</a:t>
            </a:r>
            <a:r>
              <a:rPr lang="tr-TR" sz="1600" i="1" dirty="0" smtClean="0"/>
              <a:t>  kaynaklar Anayasa’ya aykırı ise iptali mümkündür.(Uluslararası Vergi Anlaşmaları hariç)</a:t>
            </a:r>
          </a:p>
          <a:p>
            <a:pPr marL="0" indent="0" algn="just">
              <a:buNone/>
            </a:pPr>
            <a:r>
              <a:rPr lang="tr-TR" sz="1600" i="1" dirty="0" smtClean="0"/>
              <a:t>•	</a:t>
            </a:r>
            <a:r>
              <a:rPr lang="tr-TR" sz="1600" b="1" i="1" dirty="0" smtClean="0"/>
              <a:t>Yasa veya Kanunlar; </a:t>
            </a:r>
            <a:r>
              <a:rPr lang="tr-TR" sz="1600" i="1" dirty="0" err="1" smtClean="0"/>
              <a:t>soyut,genel,daimi</a:t>
            </a:r>
            <a:r>
              <a:rPr lang="tr-TR" sz="1600" i="1" dirty="0" smtClean="0"/>
              <a:t> ve uyulması zorunlu kurallardır. Anayasa gereğince “vergilerin kanuniliği” ilkesi sonucu     yasalarımız vergi hukukunun en temel kaynağını oluşturur. Ülkemizde yasama yetkisi </a:t>
            </a:r>
            <a:r>
              <a:rPr lang="tr-TR" sz="1600" i="1" dirty="0" err="1" smtClean="0"/>
              <a:t>T.B.M.M’ndedir</a:t>
            </a:r>
            <a:r>
              <a:rPr lang="tr-TR" sz="1600" i="1" dirty="0" smtClean="0"/>
              <a:t>. Ve yasama organınca kanun çıkarılmaksızın vergi salınamaz.</a:t>
            </a:r>
          </a:p>
          <a:p>
            <a:pPr marL="0" indent="0" algn="just">
              <a:buNone/>
            </a:pPr>
            <a:endParaRPr lang="tr-TR" sz="1600" i="1"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60648"/>
            <a:ext cx="307084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166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Bakanlar Kurulu Kararları: </a:t>
            </a:r>
            <a:r>
              <a:rPr lang="tr-TR" sz="1600" i="1" dirty="0" smtClean="0"/>
              <a:t>Yürütme organı tarafından çıkartılmaktadır. Genellikle memurların atanması ve idari işlerin yürütülmesi için çıkarılsalar da vergi hukuku sahasında da çıkarıldıklarını görmekteyiz.</a:t>
            </a:r>
          </a:p>
          <a:p>
            <a:pPr marL="0" indent="0" algn="just">
              <a:buNone/>
            </a:pPr>
            <a:endParaRPr lang="tr-TR" sz="1600" i="1" dirty="0" smtClean="0"/>
          </a:p>
          <a:p>
            <a:pPr marL="0" indent="0" algn="just">
              <a:buNone/>
            </a:pPr>
            <a:r>
              <a:rPr lang="tr-TR" sz="1600" b="1" i="1" dirty="0" smtClean="0"/>
              <a:t>•	İçtihadı Birleştirme Kararları: </a:t>
            </a:r>
            <a:r>
              <a:rPr lang="tr-TR" sz="1600" i="1" dirty="0" smtClean="0"/>
              <a:t>Vergi </a:t>
            </a:r>
            <a:r>
              <a:rPr lang="tr-TR" sz="1600" i="1" dirty="0" err="1" smtClean="0"/>
              <a:t>ithilaflarının</a:t>
            </a:r>
            <a:r>
              <a:rPr lang="tr-TR" sz="1600" i="1" dirty="0" smtClean="0"/>
              <a:t> çözümünde Yargıtay ya da Danıştay’ın bir dairesinin vermiş olduğu kararlar ve ya iki ayrı dairenin ayrı ayrı kararları birbirine aykırı ise ,bu kararlar daha yüksek yargı organlarınca incelenerek tek bir karara </a:t>
            </a:r>
            <a:r>
              <a:rPr lang="tr-TR" sz="1600" i="1" dirty="0" err="1" smtClean="0"/>
              <a:t>bağlanır.Bu</a:t>
            </a:r>
            <a:r>
              <a:rPr lang="tr-TR" sz="1600" i="1" dirty="0" smtClean="0"/>
              <a:t> kararlara İçtihadı Birleştirme Kararları </a:t>
            </a:r>
            <a:r>
              <a:rPr lang="tr-TR" sz="1600" i="1" dirty="0" err="1" smtClean="0"/>
              <a:t>denir.İçtihadı</a:t>
            </a:r>
            <a:r>
              <a:rPr lang="tr-TR" sz="1600" i="1" dirty="0" smtClean="0"/>
              <a:t> Birleştirme </a:t>
            </a:r>
            <a:r>
              <a:rPr lang="tr-TR" sz="1600" i="1" dirty="0" err="1" smtClean="0"/>
              <a:t>Kararları,verginin</a:t>
            </a:r>
            <a:r>
              <a:rPr lang="tr-TR" sz="1600" i="1" dirty="0" smtClean="0"/>
              <a:t> aslını </a:t>
            </a:r>
            <a:r>
              <a:rPr lang="tr-TR" sz="1600" i="1" dirty="0" err="1" smtClean="0"/>
              <a:t>etkileyen,mükellef</a:t>
            </a:r>
            <a:r>
              <a:rPr lang="tr-TR" sz="1600" i="1" dirty="0" smtClean="0"/>
              <a:t> ve vergi dairesince uyulması zorunlu asli, kaynaklardandır.</a:t>
            </a:r>
          </a:p>
          <a:p>
            <a:pPr marL="0" indent="0" algn="just">
              <a:buNone/>
            </a:pPr>
            <a:endParaRPr lang="tr-TR" sz="1600" i="1" dirty="0" smtClean="0"/>
          </a:p>
          <a:p>
            <a:pPr marL="0" indent="0" algn="just">
              <a:buNone/>
            </a:pPr>
            <a:r>
              <a:rPr lang="tr-TR" sz="1600" i="1" dirty="0" smtClean="0"/>
              <a:t>•	</a:t>
            </a:r>
            <a:r>
              <a:rPr lang="tr-TR" sz="1600" b="1" i="1" dirty="0" smtClean="0"/>
              <a:t>Kanun Hükmünde Kararnameler: </a:t>
            </a:r>
            <a:r>
              <a:rPr lang="tr-TR" sz="1600" i="1" dirty="0" smtClean="0"/>
              <a:t>Bakanlar Kurulu tarafından hazırlanarak, Cumhurbaşkanı ’</a:t>
            </a:r>
            <a:r>
              <a:rPr lang="tr-TR" sz="1600" i="1" dirty="0" err="1" smtClean="0"/>
              <a:t>nın</a:t>
            </a:r>
            <a:r>
              <a:rPr lang="tr-TR" sz="1600" i="1" dirty="0" smtClean="0"/>
              <a:t> onayıyla Resmi </a:t>
            </a:r>
            <a:r>
              <a:rPr lang="tr-TR" sz="1600" i="1" dirty="0" err="1" smtClean="0"/>
              <a:t>Gazete’de</a:t>
            </a:r>
            <a:r>
              <a:rPr lang="tr-TR" sz="1600" i="1" dirty="0" smtClean="0"/>
              <a:t> yayınlanmakla yürürlüğe giren kararlardır.</a:t>
            </a:r>
          </a:p>
          <a:p>
            <a:pPr marL="0" indent="0" algn="just">
              <a:buNone/>
            </a:pPr>
            <a:endParaRPr lang="tr-TR" sz="1600" i="1" dirty="0" smtClean="0"/>
          </a:p>
          <a:p>
            <a:pPr marL="0" indent="0" algn="just">
              <a:buNone/>
            </a:pPr>
            <a:r>
              <a:rPr lang="tr-TR" sz="1600" i="1" dirty="0" smtClean="0"/>
              <a:t>•	</a:t>
            </a:r>
            <a:r>
              <a:rPr lang="tr-TR" sz="1600" b="1" i="1" dirty="0" smtClean="0"/>
              <a:t>Uluslararası Vergi Anlaşmaları: </a:t>
            </a:r>
            <a:r>
              <a:rPr lang="tr-TR" sz="1600" i="1" dirty="0" smtClean="0"/>
              <a:t>Bu anlaşmaların genel amacı uluslararası çifte vergilendirmeyi önlemektir</a:t>
            </a:r>
          </a:p>
          <a:p>
            <a:pPr marL="0" indent="0" algn="just">
              <a:buNone/>
            </a:pPr>
            <a:endParaRPr lang="tr-TR" sz="1600" i="1"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241" y="188640"/>
            <a:ext cx="38576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730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1600" b="1" i="1" dirty="0" smtClean="0"/>
              <a:t>	Tali Kaynaklar: </a:t>
            </a:r>
            <a:r>
              <a:rPr lang="tr-TR" sz="1600" i="1" dirty="0" smtClean="0"/>
              <a:t>Verginin matrah veya oranlarını, ya da diğer temel unsurlarını değiştirmeyen, yeni kurallar koymayan, ancak var olan kuralları açıklayan, uygulamacılara yol gösteren kaynaklardır. Bu kaynaklar da 3 tanedir;</a:t>
            </a:r>
          </a:p>
          <a:p>
            <a:pPr marL="0" indent="0" algn="just">
              <a:buNone/>
            </a:pPr>
            <a:endParaRPr lang="tr-TR" sz="1600" i="1" dirty="0" smtClean="0"/>
          </a:p>
          <a:p>
            <a:pPr marL="0" indent="0" algn="just">
              <a:buNone/>
            </a:pPr>
            <a:r>
              <a:rPr lang="tr-TR" sz="1600" i="1" dirty="0" smtClean="0"/>
              <a:t>•	</a:t>
            </a:r>
            <a:r>
              <a:rPr lang="tr-TR" sz="1600" b="1" i="1" dirty="0" smtClean="0"/>
              <a:t>Tüzükler: </a:t>
            </a:r>
            <a:r>
              <a:rPr lang="tr-TR" sz="1600" i="1" dirty="0" smtClean="0"/>
              <a:t>Kanunların nasıl uygulanacağını gösterirler. Anayasa’mıza göre tüzük çıkarmaya yetkili organ Bakanlar Kurulu’dur. Tüzükler Cumhurbaşkanının imzası ile yürürlüğe girerler. Tüzüklerin kanuna aykırı olup olmadıklarının anlaşılabilmesi için Danıştay’ın incelemesinden geçmeleri gerekir.</a:t>
            </a:r>
          </a:p>
          <a:p>
            <a:pPr marL="0" indent="0" algn="just">
              <a:buNone/>
            </a:pPr>
            <a:endParaRPr lang="tr-TR" sz="1600" i="1" dirty="0" smtClean="0"/>
          </a:p>
          <a:p>
            <a:pPr marL="0" indent="0" algn="just">
              <a:buNone/>
            </a:pPr>
            <a:r>
              <a:rPr lang="tr-TR" sz="1600" i="1" dirty="0" smtClean="0"/>
              <a:t>•	</a:t>
            </a:r>
            <a:r>
              <a:rPr lang="tr-TR" sz="1600" b="1" i="1" dirty="0" smtClean="0"/>
              <a:t>Yönetmelikler: </a:t>
            </a:r>
            <a:r>
              <a:rPr lang="tr-TR" sz="1600" i="1" dirty="0" smtClean="0"/>
              <a:t>Yönetmelikler de tüzükler gibi genel, soyut ve kişisel olmayan kuralları içeren hukuki tasarruflardır. Yönetmelikler ya Bakanlar Kurulu ya da herhangi bir bakanlık tarafından çıkarılan, kanun ve tüzüklerin hükümlerini açıklayıcı </a:t>
            </a:r>
            <a:r>
              <a:rPr lang="tr-TR" sz="1600" i="1" dirty="0" err="1" smtClean="0"/>
              <a:t>kaynaklardır.Bunları</a:t>
            </a:r>
            <a:r>
              <a:rPr lang="tr-TR" sz="1600" i="1" dirty="0" smtClean="0"/>
              <a:t> tüzüklerden ayıran en önemli nokta, Danıştay’ın incelemesinden geçmemeleridir.</a:t>
            </a:r>
          </a:p>
          <a:p>
            <a:pPr marL="0" indent="0" algn="just">
              <a:buNone/>
            </a:pPr>
            <a:endParaRPr lang="tr-TR" sz="1600" i="1" dirty="0" smtClean="0"/>
          </a:p>
          <a:p>
            <a:pPr marL="0" indent="0" algn="just">
              <a:buNone/>
            </a:pPr>
            <a:r>
              <a:rPr lang="tr-TR" sz="1600" i="1" dirty="0" smtClean="0"/>
              <a:t>•	</a:t>
            </a:r>
            <a:r>
              <a:rPr lang="tr-TR" sz="1600" b="1" i="1" dirty="0" smtClean="0"/>
              <a:t>Tebliğ ve İzahlar: </a:t>
            </a:r>
            <a:r>
              <a:rPr lang="tr-TR" sz="1600" i="1" dirty="0" smtClean="0"/>
              <a:t>Vergi memurlarının aydınlatılması amacıyla Maliye Bakanlığı’nca çıkartılırlar. Tebliğler ne vergi mükelleflerini ne de o konuda bir </a:t>
            </a:r>
            <a:r>
              <a:rPr lang="tr-TR" sz="1600" i="1" dirty="0" err="1" smtClean="0"/>
              <a:t>ithilaf</a:t>
            </a:r>
            <a:r>
              <a:rPr lang="tr-TR" sz="1600" i="1" dirty="0" smtClean="0"/>
              <a:t> çıktığında yargı organlarını bağlar.</a:t>
            </a:r>
          </a:p>
          <a:p>
            <a:pPr marL="0" indent="0" algn="just">
              <a:buNone/>
            </a:pPr>
            <a:endParaRPr lang="tr-TR" sz="1600" i="1"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60648"/>
            <a:ext cx="38004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906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VERGİ TÜRLERİ VE YARGI SÜRECİ</a:t>
            </a:r>
          </a:p>
          <a:p>
            <a:pPr marL="0" indent="0" algn="just">
              <a:buNone/>
            </a:pPr>
            <a:endParaRPr lang="tr-TR" sz="1600" i="1" dirty="0" smtClean="0"/>
          </a:p>
          <a:p>
            <a:pPr marL="0" indent="0" algn="just">
              <a:buNone/>
            </a:pPr>
            <a:r>
              <a:rPr lang="tr-TR" sz="1600" i="1" dirty="0" smtClean="0"/>
              <a:t>	Ülkemizde vergiler genel olarak konuları itibariyle aşağıdaki tabloda gösterildiği gibi sınıflandırılmaktadır.</a:t>
            </a:r>
          </a:p>
          <a:p>
            <a:pPr marL="0" indent="0" algn="just">
              <a:buNone/>
            </a:pPr>
            <a:r>
              <a:rPr lang="tr-TR" sz="1600" i="1" dirty="0" smtClean="0"/>
              <a:t>                              Tablo :Vergilerin konularına göre sınıflandırılması</a:t>
            </a:r>
            <a:endParaRPr lang="tr-TR" sz="1600" i="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338" y="3140968"/>
            <a:ext cx="7045325"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620688"/>
            <a:ext cx="2990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172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855390"/>
            <a:ext cx="8229600" cy="5270773"/>
          </a:xfrm>
        </p:spPr>
        <p:txBody>
          <a:bodyPr>
            <a:normAutofit/>
          </a:bodyPr>
          <a:lstStyle/>
          <a:p>
            <a:pPr marL="0" indent="0" algn="just">
              <a:buNone/>
            </a:pPr>
            <a:r>
              <a:rPr lang="tr-TR" sz="1600" i="1" dirty="0" smtClean="0"/>
              <a:t>	</a:t>
            </a:r>
            <a:r>
              <a:rPr lang="tr-TR" sz="1600" b="1" i="1" dirty="0" smtClean="0"/>
              <a:t>2.1.	Gelir Üzerinden Alınan Vergiler</a:t>
            </a:r>
          </a:p>
          <a:p>
            <a:pPr marL="0" indent="0" algn="just">
              <a:buNone/>
            </a:pPr>
            <a:r>
              <a:rPr lang="tr-TR" sz="1600" i="1" dirty="0" smtClean="0"/>
              <a:t>	Kişi veya kuruluşların çeşitli işlemlerden elde ettikleri gelirleri üzerinden gelir vergisi </a:t>
            </a:r>
            <a:r>
              <a:rPr lang="tr-TR" sz="1600" i="1" dirty="0" err="1" smtClean="0"/>
              <a:t>kanunnda</a:t>
            </a:r>
            <a:r>
              <a:rPr lang="tr-TR" sz="1600" i="1" dirty="0" smtClean="0"/>
              <a:t> belirlenen oranlarda alınan vergilere gelir vergileri denir.</a:t>
            </a:r>
          </a:p>
          <a:p>
            <a:pPr marL="0" indent="0" algn="just">
              <a:buNone/>
            </a:pPr>
            <a:endParaRPr lang="tr-TR" sz="1600" i="1" dirty="0" smtClean="0"/>
          </a:p>
          <a:p>
            <a:pPr marL="0" indent="0" algn="just">
              <a:buNone/>
            </a:pPr>
            <a:r>
              <a:rPr lang="tr-TR" sz="1600" i="1" dirty="0" smtClean="0"/>
              <a:t> </a:t>
            </a:r>
          </a:p>
          <a:p>
            <a:pPr marL="0" indent="0" algn="just">
              <a:buNone/>
            </a:pPr>
            <a:r>
              <a:rPr lang="tr-TR" sz="1600" i="1" dirty="0" smtClean="0"/>
              <a:t>	</a:t>
            </a:r>
            <a:r>
              <a:rPr lang="tr-TR" sz="1600" b="1" i="1" dirty="0" smtClean="0"/>
              <a:t>2.1.1.	Gelir Vergisi</a:t>
            </a:r>
          </a:p>
          <a:p>
            <a:pPr marL="0" indent="0" algn="just">
              <a:buNone/>
            </a:pPr>
            <a:r>
              <a:rPr lang="tr-TR" sz="1600" i="1" dirty="0" smtClean="0"/>
              <a:t> </a:t>
            </a:r>
          </a:p>
          <a:p>
            <a:pPr marL="0" indent="0" algn="just">
              <a:buNone/>
            </a:pPr>
            <a:endParaRPr lang="tr-TR" sz="1600" i="1" dirty="0" smtClean="0"/>
          </a:p>
          <a:p>
            <a:pPr marL="0" indent="0" algn="just">
              <a:buNone/>
            </a:pPr>
            <a:r>
              <a:rPr lang="tr-TR" sz="1600" i="1" dirty="0" smtClean="0"/>
              <a:t>	Vergi	gerçek	kişilerin	elde	ettikleri	kazançlar üzerinden alındığı için gelir vergisi adı ile anılmaktadır.</a:t>
            </a:r>
          </a:p>
          <a:p>
            <a:pPr marL="0" indent="0" algn="just">
              <a:buNone/>
            </a:pPr>
            <a:endParaRPr lang="tr-TR" sz="1600" i="1" dirty="0" smtClean="0"/>
          </a:p>
          <a:p>
            <a:pPr algn="just">
              <a:buFont typeface="Wingdings" panose="05000000000000000000" pitchFamily="2" charset="2"/>
              <a:buChar char="Ø"/>
            </a:pPr>
            <a:r>
              <a:rPr lang="tr-TR" sz="1600" b="1" i="1" dirty="0" smtClean="0"/>
              <a:t>	Gelir Vergisinin Özellikleri</a:t>
            </a:r>
          </a:p>
          <a:p>
            <a:pPr marL="0" indent="0" algn="just">
              <a:buNone/>
            </a:pPr>
            <a:r>
              <a:rPr lang="tr-TR" sz="1600" i="1" dirty="0" smtClean="0"/>
              <a:t>	Bu vergiler bir yıl boyunca gerçek ve tüzel kişilerin kazançları   üzerinden   alınan   vergilerdir.   Gelir üzerinden alınan vergiler, vergiler içerisinde önemli bir paya sahiptir. Gelirlerin beyanın kontrolü ve takibi önemlidir. Bu hususlara dikkat edildiği sürece vergi gelirlerinden en büyük pay gelir vergilerinden sağlanır. Gelir üzerinden alınan vergiler iki şekilde incelenir. Bunlar, Gelir Vergileri ve Kurumlar Vergileridir.</a:t>
            </a:r>
          </a:p>
          <a:p>
            <a:pPr marL="0" indent="0" algn="just">
              <a:buNone/>
            </a:pPr>
            <a:endParaRPr lang="tr-TR" sz="1600" i="1"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354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fontScale="92500" lnSpcReduction="20000"/>
          </a:bodyPr>
          <a:lstStyle/>
          <a:p>
            <a:pPr algn="just">
              <a:buFont typeface="Wingdings" panose="05000000000000000000" pitchFamily="2" charset="2"/>
              <a:buChar char="Ø"/>
            </a:pPr>
            <a:r>
              <a:rPr lang="tr-TR" sz="1600" b="1" i="1" dirty="0" smtClean="0"/>
              <a:t>	Konusu</a:t>
            </a:r>
          </a:p>
          <a:p>
            <a:pPr marL="0" indent="0" algn="just">
              <a:buNone/>
            </a:pPr>
            <a:r>
              <a:rPr lang="tr-TR" sz="1600" i="1" dirty="0" smtClean="0"/>
              <a:t>	Gerçek kişilerin bir yıl boyunca elde ettikleri gelir ve kazançları üzerinden alınan vergilerdir. Kamu hizmetlerinin finansmanında en fazla yararlanılan vergi gelir vergisidir. Gelir vergisinin artan oranlı olması, birtakım indirim, muafiyet ve istisnalara uygun olması nedeniyle ve vergi ile ilgili düzenlemelerin, vergi yönetiminin doğru yapılması koşuluyla vergi adaletine uygun olarak daha fazla yarar sağlanabilir. Gelir vergisi dolaysız bir vergidir. Gelişmiş ekonomilerde gelir vergilerinin payı diğer vergilerden her zaman daha fazladır.</a:t>
            </a:r>
          </a:p>
          <a:p>
            <a:pPr marL="0" indent="0" algn="just">
              <a:buNone/>
            </a:pPr>
            <a:r>
              <a:rPr lang="tr-TR" sz="1600" i="1" dirty="0" smtClean="0"/>
              <a:t>	Gelir vergisinin konusu en önemli vergi ödeme gücü göstergesidir. Bu vergi ile mükelleflerin ödeme güçlerine ait bilgilere ulaşılır. Gelir vergileri ve bunların büyüklükleri ile gelir kavramının önemi, devletin ekonomik ve sosyal amaçlarına ulaşmasında bir kez  daha hissedilir.</a:t>
            </a:r>
          </a:p>
          <a:p>
            <a:pPr marL="0" indent="0" algn="just">
              <a:buNone/>
            </a:pPr>
            <a:r>
              <a:rPr lang="tr-TR" sz="1600" i="1" dirty="0" smtClean="0"/>
              <a:t>	Burada verginin konusu gerçek kişilerin geliridir. Ancak gelir kavramı ile ilgili sabit bir tanım yoktur. Genel kabul gören tanımı ise, bir gerçek kişinin bir yıl içinde elde ettiği kazanç ve iratlarının safi tutarıdır. Bu tanıma göre vergiye tabi olacak gelir,</a:t>
            </a:r>
          </a:p>
          <a:p>
            <a:pPr marL="0" indent="0" algn="just">
              <a:buNone/>
            </a:pPr>
            <a:endParaRPr lang="tr-TR" sz="1600" i="1" dirty="0" smtClean="0"/>
          </a:p>
          <a:p>
            <a:pPr marL="0" indent="0" algn="just">
              <a:buNone/>
            </a:pPr>
            <a:r>
              <a:rPr lang="tr-TR" sz="1600" i="1" dirty="0" smtClean="0"/>
              <a:t>•	Gerçek kişiye ait olmalıdır. Gerçek kişi ise medeni kanun hükümlerine göre hak sahibi olabilme ve borç altına girme bakımından ehil olan kişidir.</a:t>
            </a:r>
          </a:p>
          <a:p>
            <a:pPr marL="0" indent="0" algn="just">
              <a:buNone/>
            </a:pPr>
            <a:r>
              <a:rPr lang="tr-TR" sz="1600" i="1" dirty="0" smtClean="0"/>
              <a:t>•	Gelir bir takvim yılı içinde elde edilen gelir olmalıdır. Gelir vergisinde vergilendirme dönemi geçmiş olan bir takvim yılıdır.</a:t>
            </a:r>
          </a:p>
          <a:p>
            <a:pPr marL="0" indent="0" algn="just">
              <a:buNone/>
            </a:pPr>
            <a:r>
              <a:rPr lang="tr-TR" sz="1600" i="1" dirty="0" smtClean="0"/>
              <a:t>•	Gelir her türlü kazanç ve iratların toplamıdır. Yani direkt olarak ele geçmese bile hak edilmiş olan o yıla ait her türlü kazanç, alacaklar ve elde edilmiş gelirlerin toplamı gelir vergisinin konusuna girer.</a:t>
            </a:r>
          </a:p>
          <a:p>
            <a:pPr marL="0" indent="0" algn="just">
              <a:buNone/>
            </a:pPr>
            <a:r>
              <a:rPr lang="tr-TR" sz="1600" i="1" dirty="0" smtClean="0"/>
              <a:t>•	Gelir kazanç ve iratların safi tutarıdır. Gelirin elde edilmesinde yapılan ve yapılacak olan her türlü giderler düşüldükten sonra kalan kısım verginin konusu olmaktadır. Safi kazanç ve iratların bulunmasında gayri safi gelirden kanunda belirtilen giderler düşürülür.</a:t>
            </a:r>
          </a:p>
          <a:p>
            <a:pPr marL="0" indent="0" algn="just">
              <a:buNone/>
            </a:pPr>
            <a:endParaRPr lang="tr-TR" sz="1600" i="1" dirty="0" smtClean="0"/>
          </a:p>
          <a:p>
            <a:pPr marL="0" indent="0" algn="just">
              <a:buNone/>
            </a:pPr>
            <a:endParaRPr lang="tr-TR" sz="1600" i="1"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6632"/>
            <a:ext cx="3172197" cy="124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97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1600" i="1" dirty="0" smtClean="0"/>
              <a:t>	Unsurları</a:t>
            </a:r>
          </a:p>
          <a:p>
            <a:pPr marL="0" indent="0" algn="just">
              <a:buNone/>
            </a:pPr>
            <a:r>
              <a:rPr lang="tr-TR" sz="1600" i="1" dirty="0" smtClean="0"/>
              <a:t>Gelir, Gelir Vergisi Kanunu’nun 1. maddesinde “Gelir bir gerçek kişinin bir takvim yılı içerisinde elde ettiği kazanç ve iratların safi tutarıdır.” şeklinde tanımlanmıştır. Aynı kanunun 2. maddesinde ise gelir unsurları belirtilmektedir. Gelir Vergisi Kanunu’na göre gelir sayılan unsurlar şunlardır:</a:t>
            </a:r>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GELİR VERGİSİNİN UNSURLARI</a:t>
            </a:r>
          </a:p>
          <a:p>
            <a:pPr marL="0" indent="0" algn="just">
              <a:buNone/>
            </a:pPr>
            <a:r>
              <a:rPr lang="tr-TR" sz="1600" i="1" dirty="0" smtClean="0"/>
              <a:t>•	Ticari kazançlar</a:t>
            </a:r>
          </a:p>
          <a:p>
            <a:pPr marL="0" indent="0" algn="just">
              <a:buNone/>
            </a:pPr>
            <a:r>
              <a:rPr lang="tr-TR" sz="1600" i="1" dirty="0" smtClean="0"/>
              <a:t>•	Zirai kazançlar</a:t>
            </a:r>
          </a:p>
          <a:p>
            <a:pPr marL="0" indent="0" algn="just">
              <a:buNone/>
            </a:pPr>
            <a:r>
              <a:rPr lang="tr-TR" sz="1600" i="1" dirty="0" smtClean="0"/>
              <a:t>•	Ücretler</a:t>
            </a:r>
          </a:p>
          <a:p>
            <a:pPr marL="0" indent="0" algn="just">
              <a:buNone/>
            </a:pPr>
            <a:r>
              <a:rPr lang="tr-TR" sz="1600" i="1" dirty="0" smtClean="0"/>
              <a:t>•	Serbest meslek kazançları</a:t>
            </a:r>
          </a:p>
          <a:p>
            <a:pPr marL="0" indent="0" algn="just">
              <a:buNone/>
            </a:pPr>
            <a:r>
              <a:rPr lang="tr-TR" sz="1600" i="1" dirty="0" smtClean="0"/>
              <a:t>•	Gayrimenkul sermaye iratları</a:t>
            </a:r>
          </a:p>
          <a:p>
            <a:pPr marL="0" indent="0" algn="just">
              <a:buNone/>
            </a:pPr>
            <a:r>
              <a:rPr lang="tr-TR" sz="1600" i="1" dirty="0" smtClean="0"/>
              <a:t>•	Menkul sermaye iratları</a:t>
            </a:r>
          </a:p>
          <a:p>
            <a:pPr marL="0" indent="0" algn="just">
              <a:buNone/>
            </a:pPr>
            <a:r>
              <a:rPr lang="tr-TR" sz="1600" i="1" dirty="0" smtClean="0"/>
              <a:t>•	Sair kazanç ve iratlar</a:t>
            </a:r>
          </a:p>
          <a:p>
            <a:pPr marL="0" indent="0" algn="just">
              <a:buNone/>
            </a:pPr>
            <a:r>
              <a:rPr lang="tr-TR" sz="1600" i="1" dirty="0" smtClean="0"/>
              <a:t>İrat, menkul ve gayrimenkul sermayeden elde edilen gelirdir. Ev ya da dükkân sahiplerinin kira gelirleri irat olarak adlandırılır. Kazanç ise, emek karşılığında ya da emekli sermayenin birleşmesinden elde edilen gelirdir. Bir gelirin kazanç sayılabilmesi için ticari bir faaliyet  göstermesi  gerekir.  Ticari  faaliyetlerden  elde  edilen  gelirler  içinde  ise       ticari kazançlar, zirai kazançlar, ücretler ve serbest meslek kazançlarından elde edilen gelirler yer alır.</a:t>
            </a:r>
          </a:p>
          <a:p>
            <a:pPr marL="0" indent="0" algn="just">
              <a:buNone/>
            </a:pPr>
            <a:r>
              <a:rPr lang="tr-TR" sz="1600" i="1" dirty="0" smtClean="0"/>
              <a:t> </a:t>
            </a:r>
          </a:p>
          <a:p>
            <a:pPr marL="0" indent="0" algn="just">
              <a:buNone/>
            </a:pPr>
            <a:endParaRPr lang="tr-TR" sz="1600" i="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708920"/>
            <a:ext cx="714692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16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algn="just">
              <a:buFont typeface="Wingdings" panose="05000000000000000000" pitchFamily="2" charset="2"/>
              <a:buChar char="Ø"/>
            </a:pPr>
            <a:r>
              <a:rPr lang="tr-TR" sz="1600" b="1" i="1" dirty="0" smtClean="0"/>
              <a:t>	Mükellefiyet</a:t>
            </a:r>
          </a:p>
          <a:p>
            <a:pPr marL="0" indent="0" algn="just">
              <a:buNone/>
            </a:pPr>
            <a:r>
              <a:rPr lang="tr-TR" sz="1600" i="1" dirty="0" smtClean="0"/>
              <a:t>	Tam mükellefiyet ve dar mükellefiyet olmak üzere gelir vergisinde iki çeşit mükellefiyet (yükümlülük) vardır.</a:t>
            </a:r>
          </a:p>
          <a:p>
            <a:pPr marL="0" indent="0" algn="just">
              <a:buNone/>
            </a:pPr>
            <a:r>
              <a:rPr lang="tr-TR" sz="1600" i="1" dirty="0" smtClean="0"/>
              <a:t>	Ülke sınırları içine ve dışında elde ettikleri tüm gelirleri üzerinden Türkiye’de vergiye tabi tutulan mükellefler tam mükellefiyet grubunda yer alırlar.</a:t>
            </a:r>
          </a:p>
          <a:p>
            <a:pPr marL="0" indent="0" algn="just">
              <a:buNone/>
            </a:pPr>
            <a:r>
              <a:rPr lang="tr-TR" sz="1600" i="1" dirty="0" smtClean="0"/>
              <a:t>	Sadece yurt içinde elde ettikleri gelir üzerinden Türkiye’de vergilendirilen mükellefler ise dar mükellefiyete tabidirler. Bu mükelleflerin yurt dışındaki faaliyetleri sonucu elde ettikleri gelirler gelir vergisi dışında tutulur.</a:t>
            </a:r>
          </a:p>
          <a:p>
            <a:pPr algn="just">
              <a:buFont typeface="Wingdings" panose="05000000000000000000" pitchFamily="2" charset="2"/>
              <a:buChar char="Ø"/>
            </a:pPr>
            <a:r>
              <a:rPr lang="tr-TR" sz="1600" b="1" i="1" dirty="0" smtClean="0"/>
              <a:t>	Tarifesi</a:t>
            </a:r>
          </a:p>
          <a:p>
            <a:pPr marL="0" indent="0" algn="just">
              <a:buNone/>
            </a:pPr>
            <a:r>
              <a:rPr lang="tr-TR" sz="1600" i="1" dirty="0" smtClean="0"/>
              <a:t>	Gelir vergisinin matrahı gerçek usulde, gelir kaynaklarından elde edilen hâsılattan bu hâsılatın yapılması için yapılan masraflar ve vergiden istisna edilen tutarların düşürülmesinden sonra kalan kısımdır. Götürü usulde gelir vergisinin matrahı ise, takdir komisyonları tarafından tespit edilen tutarlardır.</a:t>
            </a:r>
          </a:p>
          <a:p>
            <a:pPr marL="0" indent="0" algn="just">
              <a:buNone/>
            </a:pPr>
            <a:r>
              <a:rPr lang="tr-TR" sz="1600" i="1" dirty="0" smtClean="0"/>
              <a:t>	Gelir vergisi artan oranlı bir vergidir. Dilim usulü artan oranlılık özelliği gösterir</a:t>
            </a:r>
            <a:endParaRPr lang="tr-TR" sz="1600" i="1"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97152"/>
            <a:ext cx="329565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588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b="1" i="1" dirty="0" smtClean="0"/>
              <a:t>	Tarhı</a:t>
            </a:r>
          </a:p>
          <a:p>
            <a:pPr marL="0" indent="0" algn="just">
              <a:buNone/>
            </a:pPr>
            <a:r>
              <a:rPr lang="tr-TR" sz="1600" i="1" dirty="0" smtClean="0"/>
              <a:t>	Tarh işlemi Vergi Usul Kanunu 20. maddede, vergi alacağının kanunlarında gösterilen matrah ve oranlar üzerinden hesaplanarak vergiyi miktar itibariyle tespit eden idari bir işlem olarak tanımlanmaktadır. Verginin hesaplanması beyan edilen vergiye tabi gelirin, artan oranlı tarifeye uygulanması ile bulunur.</a:t>
            </a:r>
          </a:p>
          <a:p>
            <a:pPr marL="0" indent="0" algn="just">
              <a:buNone/>
            </a:pPr>
            <a:r>
              <a:rPr lang="tr-TR" sz="1600" i="1" dirty="0" smtClean="0"/>
              <a:t>	Yıllık beyana dâhil edilmiş olan gelirden bazıları için daha önce geçici vergi ödenmiş veya vergi tevkif atına tabi tutulmuş olabilir. Geçici vergi ve tevkif (kesinti, stopaj) edilmiş vergiler hesaplanan vergiden düşülmezse hem tüm matrahın vergisi hem de </a:t>
            </a:r>
            <a:r>
              <a:rPr lang="tr-TR" sz="1600" i="1" dirty="0" err="1" smtClean="0"/>
              <a:t>tevkifatlar</a:t>
            </a:r>
            <a:r>
              <a:rPr lang="tr-TR" sz="1600" i="1" dirty="0" smtClean="0"/>
              <a:t> ödenmiş olacağından mükerrer vergilendirme söz konusu olur. Buna meydan vermemek için bunların hesaplanan vergiden düşülmesi gerekir. Şüphesiz hesaplanan vergi, </a:t>
            </a:r>
            <a:r>
              <a:rPr lang="tr-TR" sz="1600" i="1" dirty="0" err="1" smtClean="0"/>
              <a:t>tevkifatlardan</a:t>
            </a:r>
            <a:r>
              <a:rPr lang="tr-TR" sz="1600" i="1" dirty="0" smtClean="0"/>
              <a:t> daha fazlasıyla mükellefçe ödenmesi gereken ilave bir vergi ortaya çıkacaktır. Ancak </a:t>
            </a:r>
            <a:r>
              <a:rPr lang="tr-TR" sz="1600" i="1" dirty="0" err="1" smtClean="0"/>
              <a:t>tevkifatın</a:t>
            </a:r>
            <a:r>
              <a:rPr lang="tr-TR" sz="1600" i="1" dirty="0" smtClean="0"/>
              <a:t> hesaplanan vergiden yüksek olması halinde verginin iadesi söz konusu olacaktır.</a:t>
            </a:r>
          </a:p>
          <a:p>
            <a:pPr marL="0" indent="0" algn="just">
              <a:buNone/>
            </a:pPr>
            <a:r>
              <a:rPr lang="tr-TR" sz="1600" i="1" dirty="0" smtClean="0"/>
              <a:t> </a:t>
            </a:r>
          </a:p>
          <a:p>
            <a:pPr marL="0" indent="0" algn="just">
              <a:buNone/>
            </a:pPr>
            <a:endParaRPr lang="tr-TR" sz="1600" i="1"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60649"/>
            <a:ext cx="262890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86916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58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1600" b="1" i="1" dirty="0" smtClean="0"/>
              <a:t>	Ödenmesi</a:t>
            </a:r>
          </a:p>
          <a:p>
            <a:pPr marL="0" indent="0" algn="just">
              <a:buNone/>
            </a:pPr>
            <a:r>
              <a:rPr lang="tr-TR" sz="1600" i="1" dirty="0" smtClean="0"/>
              <a:t>	Yıllık beyanname, ait olduğu takvim yılını takip eden yıl içinde verilir. Bu nedenle verginin ait olduğu takvim yılını izleyen yıl içinde taksitler halinde ödenmesi esası benimsenmiştir. Gelir vergisinin ödenme süreleri beyan ayları dikkate alınarak şu şekilde belirlenmiştir:</a:t>
            </a:r>
          </a:p>
          <a:p>
            <a:pPr marL="0" indent="0" algn="just">
              <a:buNone/>
            </a:pPr>
            <a:r>
              <a:rPr lang="tr-TR" sz="1600" i="1" dirty="0" smtClean="0"/>
              <a:t>•	Şubat ayında beyan edilen gelirlerin vergisi Şubat ve Haziran ayında olmak üzere iki taksitte ödenir.</a:t>
            </a:r>
          </a:p>
          <a:p>
            <a:pPr marL="0" indent="0" algn="just">
              <a:buNone/>
            </a:pPr>
            <a:r>
              <a:rPr lang="tr-TR" sz="1600" i="1" dirty="0" smtClean="0"/>
              <a:t>•	Mart ayında beyan edilen gelirlerin vergisi Mart ve Temmuz ayında olmak üzere iki taksitte ödenir.</a:t>
            </a:r>
          </a:p>
          <a:p>
            <a:pPr marL="0" indent="0" algn="just">
              <a:buNone/>
            </a:pPr>
            <a:r>
              <a:rPr lang="tr-TR" sz="1600" i="1" dirty="0" smtClean="0"/>
              <a:t>•	Ödeme günü resmi tatile rastlayan ödemeler sonraki ilk iş günü mesai saati sonuna kadar uzar.</a:t>
            </a:r>
          </a:p>
          <a:p>
            <a:pPr marL="0" indent="0" algn="just">
              <a:buNone/>
            </a:pPr>
            <a:r>
              <a:rPr lang="tr-TR" sz="1600" i="1" dirty="0" smtClean="0"/>
              <a:t>•	Mükellefin ülkeyi terk etmesi halinde vergi terkten önce gelen 15 gün içinde, ölü ve gaiplik (yitiklik) halinde ise vergi bu halin meydana gelmesinden itibaren dört ay içinde ödenir.</a:t>
            </a:r>
          </a:p>
          <a:p>
            <a:pPr marL="0" indent="0" algn="just">
              <a:buNone/>
            </a:pPr>
            <a:r>
              <a:rPr lang="tr-TR" sz="1600" i="1" dirty="0" smtClean="0"/>
              <a:t>•	Zirai kazançların toplam kazançlar içindeki payının %75 ve daha fazla olması durumunda vergi Kasım ve Aralık aylarında iki taksitte ödenebilir.</a:t>
            </a:r>
          </a:p>
          <a:p>
            <a:pPr marL="0" indent="0" algn="just">
              <a:buNone/>
            </a:pPr>
            <a:endParaRPr lang="tr-TR" sz="1600" i="1" dirty="0" smtClean="0"/>
          </a:p>
          <a:p>
            <a:pPr marL="0" indent="0" algn="just">
              <a:buNone/>
            </a:pPr>
            <a:r>
              <a:rPr lang="tr-TR" sz="1600" i="1" dirty="0" smtClean="0"/>
              <a:t>	Ödemeler doğrudan vergi dairesine nakit olarak olabileceği gibi, posta havalesi, posta çeki, banka çeki veya bankadaki vergi dairesi hesabına havale yoluyla da yapılabilir.</a:t>
            </a:r>
          </a:p>
          <a:p>
            <a:pPr marL="0" indent="0" algn="just">
              <a:buNone/>
            </a:pPr>
            <a:endParaRPr lang="tr-TR" sz="1600" i="1"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64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600200"/>
            <a:ext cx="8229600" cy="4925144"/>
          </a:xfrm>
        </p:spPr>
        <p:txBody>
          <a:bodyPr>
            <a:normAutofit fontScale="92500" lnSpcReduction="20000"/>
          </a:bodyPr>
          <a:lstStyle/>
          <a:p>
            <a:pPr marL="0" indent="0" algn="just">
              <a:buNone/>
            </a:pPr>
            <a:r>
              <a:rPr lang="tr-TR" sz="1600" i="1" dirty="0" smtClean="0"/>
              <a:t>	</a:t>
            </a:r>
            <a:r>
              <a:rPr lang="tr-TR" sz="1600" b="1" i="1" dirty="0" smtClean="0"/>
              <a:t>1.2.	Konusu</a:t>
            </a:r>
          </a:p>
          <a:p>
            <a:pPr marL="0" indent="0" algn="just">
              <a:buNone/>
            </a:pPr>
            <a:r>
              <a:rPr lang="tr-TR" sz="1600" i="1" dirty="0" smtClean="0"/>
              <a:t>	Verginin konusu, üzerine vergi konulan ve bu nedenle doğrudan ya da dolaylı bir şekilde verginin kaynağını oluşturan ekonomik unsurdur. Vergi borcunun doğumuna neden olan ekonomik unsurlar verginin konusunu oluşturmaktadır. Verginin konusu genel ve soyut bir kavramdır. Vergi kanunları genellikle vergi kavramlarını tanımlamaktadır. Ancak verginin konusunu belirleyen genel bir tanım getirilmemiştir. Kanun koyucu her vergi için konuyu belirtmeyi uygun bulmuştur. Böylece her vergi kanunun genellikle ilk maddelerinde o verginin konusu belirtilmiştir.</a:t>
            </a:r>
          </a:p>
          <a:p>
            <a:pPr marL="0" indent="0" algn="just">
              <a:buNone/>
            </a:pPr>
            <a:r>
              <a:rPr lang="tr-TR" sz="1600" i="1" dirty="0" smtClean="0"/>
              <a:t>	Verginin konusu verginin temel öğelerindendir. Konusu belli olmayan bir verginin konulması ve alınması mümkün değildir. Verginin kanuniliği ilkesi gereği verginin konusunun belirtilmesi şarttır.</a:t>
            </a:r>
          </a:p>
          <a:p>
            <a:pPr marL="0" indent="0" algn="just">
              <a:buNone/>
            </a:pPr>
            <a:r>
              <a:rPr lang="tr-TR" sz="1600" i="1" dirty="0" smtClean="0"/>
              <a:t>	Vergi kanunları genellikle konularına uygun adlar taşımaktadırlar. Örneğin, Gelir Vergisi Kanunu, Kurumlar Vergisi Kanunu, Damga Vergisi Kanunu, Emlak Vergisi Kanunu, Motorlu Taşıtlar Vergisi Kanunu, Katma Değer Vergisi Kanunu, Veraset ve İntikal Vergisi Kanunu. Bu kanunların genellikle l. Maddelerinde verginin konusu açıkça ifade  edilmektedir.</a:t>
            </a:r>
          </a:p>
          <a:p>
            <a:pPr marL="0" indent="0" algn="just">
              <a:buNone/>
            </a:pPr>
            <a:r>
              <a:rPr lang="tr-TR" sz="1600" i="1" dirty="0" smtClean="0"/>
              <a:t>	Vergiyi doğuran olay Vergi Usul Kanununun 19. maddesinde şu şekilde tanımlanmaktadır. “ Vergi alacağı vergi kanunlarının vergiyi bağladıkları olayın vukuu veya hukuki durumun tekemmülü ile doğar.”</a:t>
            </a:r>
          </a:p>
          <a:p>
            <a:pPr marL="0" indent="0" algn="just">
              <a:buNone/>
            </a:pPr>
            <a:r>
              <a:rPr lang="tr-TR" sz="1600" i="1" dirty="0" smtClean="0"/>
              <a:t>	Vergiler kişilerin ekonomik güçlerine bağlı olarak alınmaktadır. Vergi ödeme gücü şeklinde de ifade edilen bu güç kişinin kendi gelir ve servetiyle orantılı olarak ödeyebileceği vergi  miktarıdır.  Başka  bir  ifade  ile  vergi  ödeme  gücü,    kişinin  kendisinin  ve ailesinin geçimini sağlamaya yetecek kadar olan gelirinin üstündeki gelirdir. Yani asgari geçim düzeyinin üstündeki gelirler ve servetler kişinin vergi ödeme gücünü  gösterir. Bir kişinin kamu hizmetlerinden faydalanma miktarı arttıkça o kişinin gelir ve servetinde de artış görülür ve bu durumda da ödeyeceği vergi miktarı ve türü de değişmektedir.</a:t>
            </a:r>
          </a:p>
          <a:p>
            <a:pPr marL="0" indent="0" algn="just">
              <a:buNone/>
            </a:pPr>
            <a:r>
              <a:rPr lang="tr-TR" sz="1600" i="1" dirty="0" smtClean="0"/>
              <a:t> </a:t>
            </a:r>
          </a:p>
          <a:p>
            <a:pPr marL="0" indent="0" algn="just">
              <a:buNone/>
            </a:pPr>
            <a:endParaRPr lang="tr-TR" sz="1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0648"/>
            <a:ext cx="267652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07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a:bodyPr>
          <a:lstStyle/>
          <a:p>
            <a:pPr marL="0" indent="0" algn="just">
              <a:buNone/>
            </a:pPr>
            <a:r>
              <a:rPr lang="tr-TR" sz="1600" b="1" i="1" dirty="0" smtClean="0"/>
              <a:t>	2.1.2.	Kurumlar Vergisi</a:t>
            </a:r>
          </a:p>
          <a:p>
            <a:pPr marL="0" indent="0" algn="just">
              <a:buNone/>
            </a:pPr>
            <a:endParaRPr lang="tr-TR" sz="1600" i="1" dirty="0" smtClean="0"/>
          </a:p>
          <a:p>
            <a:pPr marL="0" indent="0" algn="just">
              <a:buNone/>
            </a:pPr>
            <a:r>
              <a:rPr lang="tr-TR" sz="1600" i="1" dirty="0" smtClean="0"/>
              <a:t>	Kurum kazançları üzerinden alınan vergilerdir. Diğer bir ifade ile tüzel kişilerin bir takvim yılı içerisinde elde ettikleri safi kazançları üzerinden alınan vergilerdir.</a:t>
            </a:r>
          </a:p>
          <a:p>
            <a:pPr marL="0" indent="0" algn="just">
              <a:buNone/>
            </a:pPr>
            <a:endParaRPr lang="tr-TR" sz="1600" i="1" dirty="0" smtClean="0"/>
          </a:p>
          <a:p>
            <a:pPr marL="0" indent="0" algn="just">
              <a:buNone/>
            </a:pPr>
            <a:endParaRPr lang="tr-TR" sz="1600" i="1" dirty="0" smtClean="0"/>
          </a:p>
          <a:p>
            <a:pPr algn="just">
              <a:buFont typeface="Wingdings" panose="05000000000000000000" pitchFamily="2" charset="2"/>
              <a:buChar char="Ø"/>
            </a:pPr>
            <a:r>
              <a:rPr lang="tr-TR" sz="1600" b="1" i="1" dirty="0" smtClean="0"/>
              <a:t>	Konusu</a:t>
            </a:r>
          </a:p>
          <a:p>
            <a:pPr marL="0" indent="0" algn="just">
              <a:buNone/>
            </a:pPr>
            <a:r>
              <a:rPr lang="tr-TR" sz="1600" i="1" dirty="0" smtClean="0"/>
              <a:t>Kurumlar vergisinin konusu kurum kazançlarıdır (Kurumlar Vergisi Kanunu md.1). Gelir vergisi konusunda gelir sayılan unsurların aynısı kurumlar vergisinde de geçerlidir (KVK: md.2). Bir kurum bu unsurlardan hangisinden gelir elde etmiş  olursa  olsun  elde  edilen  gelirler  kurum  kazancı  olarak</a:t>
            </a:r>
          </a:p>
          <a:p>
            <a:pPr marL="0" indent="0" algn="just">
              <a:buNone/>
            </a:pPr>
            <a:r>
              <a:rPr lang="tr-TR" sz="1600" i="1" dirty="0" smtClean="0"/>
              <a:t>nitelendirilir. Kısacası gelir vergisinde gelirin anlamı ne ise kurumlar vergisinde de aynıdır. Yani gelir yıllık, gerçek, safi, genel ve elde edilmiş olmalıdır. Gelir vergisi konusuna girmeyen unsurlar, kurumlar vergisi konusuna da girmez.</a:t>
            </a:r>
          </a:p>
          <a:p>
            <a:pPr marL="0" indent="0" algn="just">
              <a:buNone/>
            </a:pPr>
            <a:endParaRPr lang="tr-TR" sz="1600" i="1" dirty="0" smtClean="0"/>
          </a:p>
          <a:p>
            <a:pPr algn="just">
              <a:buFont typeface="Wingdings" panose="05000000000000000000" pitchFamily="2" charset="2"/>
              <a:buChar char="Ø"/>
            </a:pPr>
            <a:r>
              <a:rPr lang="tr-TR" sz="1600" b="1" i="1" dirty="0" smtClean="0"/>
              <a:t>	Mükellefiyet</a:t>
            </a:r>
          </a:p>
          <a:p>
            <a:pPr marL="0" indent="0" algn="just">
              <a:buNone/>
            </a:pPr>
            <a:r>
              <a:rPr lang="tr-TR" sz="1600" i="1" dirty="0" smtClean="0"/>
              <a:t>Mükellefiyetin tespitinde, vergi kanunlarının uygulama alanının coğrafi sınırları belirlenir. Kurumlar vergisinde de dar mükellefiyet ve tam mükellefiyet olmak üzere iki tür mükellefiyet vardır.</a:t>
            </a:r>
          </a:p>
          <a:p>
            <a:pPr marL="0" indent="0" algn="just">
              <a:buNone/>
            </a:pPr>
            <a:endParaRPr lang="tr-TR" sz="1600" i="1"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76672"/>
            <a:ext cx="27336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449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endParaRPr lang="tr-TR" sz="1600" i="1" dirty="0" smtClean="0"/>
          </a:p>
          <a:p>
            <a:pPr marL="0" indent="0" algn="just">
              <a:buNone/>
            </a:pPr>
            <a:endParaRPr lang="tr-TR" sz="1600" i="1" dirty="0" smtClean="0"/>
          </a:p>
          <a:p>
            <a:pPr marL="0" indent="0" algn="just">
              <a:buNone/>
            </a:pPr>
            <a:endParaRPr lang="tr-TR" sz="1600" i="1" dirty="0"/>
          </a:p>
          <a:p>
            <a:pPr marL="0" indent="0" algn="just">
              <a:buNone/>
            </a:pPr>
            <a:endParaRPr lang="tr-TR" sz="1600" i="1" dirty="0"/>
          </a:p>
          <a:p>
            <a:pPr marL="0" indent="0" algn="just">
              <a:buNone/>
            </a:pPr>
            <a:r>
              <a:rPr lang="tr-TR" sz="1600" i="1" dirty="0" smtClean="0"/>
              <a:t>	Tüzel kişiliğe sahip olanlardan, kanuni veya iş merkezlerinden herhangi biri Türkiye’de bulunanlar tam mükellef sayılırlar. Kurumlar Vergisi Kanunu 10. maddeye göre kanuni merkez, vergiye tabi kurumların tüzük, ana sözleşme ve teşkilat kanunlarında gösterilen yerdir. İş merkezi ise iş bakımından muamelelerin bilfiil toplandığı ve idare edildiği merkezdir.</a:t>
            </a:r>
          </a:p>
          <a:p>
            <a:pPr marL="0" indent="0" algn="just">
              <a:buNone/>
            </a:pPr>
            <a:r>
              <a:rPr lang="tr-TR" sz="1600" i="1" dirty="0" smtClean="0"/>
              <a:t>	Kanuni veya iş merkezlerinden herhangi biri Türkiye’de bulunan ve bu nedenle tam mükellef olan bir kurum, gerek Türkiye’den gerekse yabancı ülkelerden elde ettiği kazançlarını Türkiye’ye beyan ederek Türkiye’de vergi ödemek zorundadır.</a:t>
            </a:r>
          </a:p>
          <a:p>
            <a:pPr marL="0" indent="0" algn="just">
              <a:buNone/>
            </a:pPr>
            <a:endParaRPr lang="tr-TR" sz="1600" i="1"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338" y="1268760"/>
            <a:ext cx="7045325" cy="136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25144"/>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171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1600" b="1" i="1" dirty="0" smtClean="0"/>
              <a:t>	Matrah ve Oran</a:t>
            </a:r>
          </a:p>
          <a:p>
            <a:pPr marL="0" indent="0" algn="just">
              <a:buNone/>
            </a:pPr>
            <a:r>
              <a:rPr lang="tr-TR" sz="1600" i="1" dirty="0" smtClean="0"/>
              <a:t>Kurumlar vergisinde vergiye tabi kurumların bir hesap dönemi içinde elde ettikleri  safi kurum kazancı verginin matrahını oluşturur. Kurum kazançları ise,</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r>
              <a:rPr lang="tr-TR" sz="1600" i="1" dirty="0" smtClean="0"/>
              <a:t>	Bu unsurların tamamı kurum kazancı sayılıp verginin matrahını meydana getirir. Kurumlar vergisi yukarıda belirtilen ve gerçekleşen kazançlardan indirimler(zararlar, bağış ve yardımlar) düşüldükten sonra kalan kısım üzerinden kanunen belirlenen vergi oranın uygulanması ile hesaplanır.</a:t>
            </a:r>
          </a:p>
          <a:p>
            <a:pPr marL="0" indent="0" algn="just">
              <a:buNone/>
            </a:pPr>
            <a:r>
              <a:rPr lang="tr-TR" sz="1600" i="1" dirty="0" smtClean="0"/>
              <a:t>	21 Haziran 2006 tarih ve 26205 sayılı Resmi Gazeteyle ilan edilen 5520 sayılı yeni Kurumlar Vergisi Kanunun 32. maddesi ile Kurumlar Vergisi oranı %30’dan %20’ye indirilmiştir.</a:t>
            </a:r>
          </a:p>
          <a:p>
            <a:pPr marL="0" indent="0" algn="just">
              <a:buNone/>
            </a:pPr>
            <a:endParaRPr lang="tr-TR" sz="1600" i="1"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163" y="2616200"/>
            <a:ext cx="705167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8640"/>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865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algn="just">
              <a:buFont typeface="Wingdings" panose="05000000000000000000" pitchFamily="2" charset="2"/>
              <a:buChar char="Ø"/>
            </a:pPr>
            <a:r>
              <a:rPr lang="tr-TR" sz="1600" b="1" i="1" dirty="0" smtClean="0"/>
              <a:t>	Tarh ve Ödeme</a:t>
            </a:r>
          </a:p>
          <a:p>
            <a:pPr marL="0" indent="0" algn="just">
              <a:buNone/>
            </a:pPr>
            <a:r>
              <a:rPr lang="tr-TR" sz="1600" i="1" dirty="0" smtClean="0"/>
              <a:t>	Kurumlar vergisi, beyannamenin verildiği vergi dairesi tarafından veya elektronik ortamda tarh olunur. Tarh işlemi, elden verilen beyannamelerde elden verildiği günde, taahhütlü veya adi posta ile gönderilmişse beyannamenin vergi dairesine geldiği tarihi takip eden üç gün içinde yapılır.</a:t>
            </a:r>
          </a:p>
          <a:p>
            <a:pPr marL="0" indent="0" algn="just">
              <a:buNone/>
            </a:pPr>
            <a:endParaRPr lang="tr-TR" sz="1600" i="1" dirty="0" smtClean="0"/>
          </a:p>
          <a:p>
            <a:pPr marL="0" indent="0" algn="just">
              <a:buNone/>
            </a:pPr>
            <a:r>
              <a:rPr lang="tr-TR" sz="1600" i="1" dirty="0" smtClean="0"/>
              <a:t>	Tüzel kişiliğe sahip mükelleflerde tarhiyatın muhatabı tüzel kişiliktir. Bir anonim şirketin birden fazla şubesi olsa bile tarhiyat tüzel kişilik adına yapılır.</a:t>
            </a:r>
          </a:p>
          <a:p>
            <a:pPr marL="0" indent="0" algn="just">
              <a:buNone/>
            </a:pPr>
            <a:r>
              <a:rPr lang="tr-TR" sz="1600" i="1" dirty="0" smtClean="0"/>
              <a:t>Tüzel kişiliği olmayan iktisadi kamu müesseselerinde bunların bağlı oldukları kamu tüzel kişileri, dernek ve vakıflara ait iktisadi işletmelerde bunların bağlı bulundukları dernek ve vakıflar adına tarhiyat yapılır.</a:t>
            </a:r>
          </a:p>
          <a:p>
            <a:pPr marL="0" indent="0" algn="just">
              <a:buNone/>
            </a:pPr>
            <a:r>
              <a:rPr lang="tr-TR" sz="1600" i="1" dirty="0" smtClean="0"/>
              <a:t>	Dar mükellefiyete tabi yabancı kurumlar için bunlar hesabına Türkiye’deki müdür veya temsilcileri, müdür veya temsilcileri mevcut değilse kazanç ve iratları yabancı kuruma sağlayan kişiler tarhiyata esas alınır.</a:t>
            </a:r>
          </a:p>
          <a:p>
            <a:pPr marL="0" indent="0" algn="just">
              <a:buNone/>
            </a:pPr>
            <a:r>
              <a:rPr lang="tr-TR" sz="1600" i="1" dirty="0" smtClean="0"/>
              <a:t>	Ödeme, idare tarafından tahsilâtı doğmuş olan vergi borcunu ortadan kaldıran bir işlemdir.</a:t>
            </a:r>
          </a:p>
          <a:p>
            <a:pPr marL="0" indent="0" algn="just">
              <a:buNone/>
            </a:pPr>
            <a:r>
              <a:rPr lang="tr-TR" sz="1600" i="1" dirty="0" smtClean="0"/>
              <a:t>	Normal hesap dönemini takip eden kurumlarda hesap döneminin kapandığı dördüncü ayın yani nisan ayının </a:t>
            </a:r>
            <a:r>
              <a:rPr lang="tr-TR" sz="1600" i="1" dirty="0" err="1" smtClean="0"/>
              <a:t>onbeşinci</a:t>
            </a:r>
            <a:r>
              <a:rPr lang="tr-TR" sz="1600" i="1" dirty="0" smtClean="0"/>
              <a:t> günü akşamına kadar beyan edilen kazanç üzerinden hesaplanan ödenecek verginin tamamı, kazancın beyan edildiği vergi dairesine  beyannamenin verildiği nisan ayının sonuna kadar ödenir.</a:t>
            </a:r>
          </a:p>
          <a:p>
            <a:pPr marL="0" indent="0" algn="just">
              <a:buNone/>
            </a:pPr>
            <a:r>
              <a:rPr lang="tr-TR" sz="1600" i="1" dirty="0" smtClean="0"/>
              <a:t>	Özel hesap dönemine tabi olan mükellefler için verginin ödenmesi, beyannamenin verildiği ayda yani nisan ayının </a:t>
            </a:r>
            <a:r>
              <a:rPr lang="tr-TR" sz="1600" i="1" dirty="0" err="1" smtClean="0"/>
              <a:t>yirmibeşinci</a:t>
            </a:r>
            <a:r>
              <a:rPr lang="tr-TR" sz="1600" i="1" dirty="0" smtClean="0"/>
              <a:t> günü akşamına kadar yapılır. Ödemeler doğrudan vergi dairesine Türk Lirası olarak nakit yapılabileceği gibi, posta havalesi, posta çeki, banka çeki veya bankadaki vergi dairesi hesaplarına aktarma yoluyla yapılabilir.</a:t>
            </a:r>
          </a:p>
          <a:p>
            <a:pPr marL="0" indent="0" algn="just">
              <a:buNone/>
            </a:pPr>
            <a:endParaRPr lang="tr-TR" sz="1600" i="1"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0648"/>
            <a:ext cx="244792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360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1600" b="1" i="1" dirty="0" smtClean="0"/>
              <a:t>	2.2.	Servet Üzerinden Alınan Vergiler</a:t>
            </a:r>
          </a:p>
          <a:p>
            <a:pPr marL="0" indent="0" algn="just">
              <a:buNone/>
            </a:pPr>
            <a:endParaRPr lang="tr-TR" sz="1600" i="1" dirty="0" smtClean="0"/>
          </a:p>
          <a:p>
            <a:pPr marL="0" indent="0" algn="just">
              <a:buNone/>
            </a:pPr>
            <a:r>
              <a:rPr lang="tr-TR" sz="1600" i="1" dirty="0" smtClean="0"/>
              <a:t>	Gerçek veya tüzel kişilerin sahip oldukları varlıklar üzerinden alınan vergilerdir. Sırsı ile bu vergileri incelersek;</a:t>
            </a:r>
          </a:p>
          <a:p>
            <a:pPr marL="0" indent="0" algn="just">
              <a:buNone/>
            </a:pPr>
            <a:endParaRPr lang="tr-TR" sz="1600" i="1" dirty="0" smtClean="0"/>
          </a:p>
          <a:p>
            <a:pPr marL="0" indent="0" algn="just">
              <a:buNone/>
            </a:pPr>
            <a:endParaRPr lang="tr-TR" sz="1600" i="1" dirty="0" smtClean="0"/>
          </a:p>
          <a:p>
            <a:pPr marL="0" indent="0" algn="just">
              <a:buNone/>
            </a:pPr>
            <a:r>
              <a:rPr lang="tr-TR" sz="1600" b="1" i="1" dirty="0" smtClean="0"/>
              <a:t>	2.2.1.	Motorlu Taşıtlar Vergisi</a:t>
            </a:r>
          </a:p>
          <a:p>
            <a:pPr marL="0" indent="0" algn="just">
              <a:buNone/>
            </a:pPr>
            <a:r>
              <a:rPr lang="tr-TR" sz="1600" i="1" dirty="0" smtClean="0"/>
              <a:t>	Verginin konusu motorlu taşıtlardır. Motorlu olmayan taşıtlar verginin konusuna girmez. Verginin konusunu Motorlu Taşıtlar Vergisi Kanunu’nun 1. maddesinde belirtilen tarifelerde yer alan karada, havada, denizde, göl ve nehirlerde insan, hayvan ve eşya  taşımaya yarayan ve makine gücüyle hareket eden taşıtlar oluşturur.</a:t>
            </a:r>
          </a:p>
          <a:p>
            <a:pPr marL="0" indent="0" algn="just">
              <a:buNone/>
            </a:pPr>
            <a:r>
              <a:rPr lang="tr-TR" sz="1600" i="1" dirty="0" smtClean="0"/>
              <a:t>	Vergiyi doğuran olay, taşıtların kayıt ve tescillerindeki özellikler gözetilerek ayrı ayrı belirlenmiştir. Vergiyi doğuran olay;</a:t>
            </a:r>
          </a:p>
          <a:p>
            <a:pPr algn="just">
              <a:buFont typeface="Wingdings" panose="05000000000000000000" pitchFamily="2" charset="2"/>
              <a:buChar char="Ø"/>
            </a:pPr>
            <a:r>
              <a:rPr lang="tr-TR" sz="1600" i="1" dirty="0" smtClean="0"/>
              <a:t>	Motorlu kara taşıtları için, Karayolları Trafik Kanunu uyarınca aracın trafik şube ve bürolarına kayıt ve tescili,</a:t>
            </a:r>
          </a:p>
          <a:p>
            <a:pPr algn="just">
              <a:buFont typeface="Wingdings" panose="05000000000000000000" pitchFamily="2" charset="2"/>
              <a:buChar char="Ø"/>
            </a:pPr>
            <a:r>
              <a:rPr lang="tr-TR" sz="1600" i="1" dirty="0" smtClean="0"/>
              <a:t>	Uçak ve helikopter için Ulaştırma Bakanlığı Sivil Havacılık Genel Müdürlüğü’ne kayıt ve tescili,</a:t>
            </a:r>
          </a:p>
          <a:p>
            <a:pPr algn="just">
              <a:buFont typeface="Wingdings" panose="05000000000000000000" pitchFamily="2" charset="2"/>
              <a:buChar char="Ø"/>
            </a:pPr>
            <a:r>
              <a:rPr lang="tr-TR" sz="1600" i="1" dirty="0" smtClean="0"/>
              <a:t>	Motorlu deniz taşıtları için liman ve belediye siciline kayıt ve tescilidir.</a:t>
            </a:r>
          </a:p>
          <a:p>
            <a:pPr algn="just">
              <a:buFont typeface="Wingdings" panose="05000000000000000000" pitchFamily="2" charset="2"/>
              <a:buChar char="Ø"/>
            </a:pPr>
            <a:r>
              <a:rPr lang="tr-TR" sz="1600" i="1" dirty="0" smtClean="0"/>
              <a:t>Motorlu taşıtlar vergisinin mükellefi taşıtın ilgili sicilde adlarına kayıt ve tescil edilmiş olan gerçek ve tüzel kişilerdir. </a:t>
            </a:r>
            <a:endParaRPr lang="tr-TR" sz="1600" i="1"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8640"/>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90" y="213707"/>
            <a:ext cx="2933700" cy="121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703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Motorlu taşıtlar vergisi spesifik </a:t>
            </a:r>
            <a:r>
              <a:rPr lang="tr-TR" sz="1600" i="1" dirty="0" err="1" smtClean="0"/>
              <a:t>matrahlı</a:t>
            </a:r>
            <a:r>
              <a:rPr lang="tr-TR" sz="1600" i="1" dirty="0" smtClean="0"/>
              <a:t> bir yapıya sahiptir. Araç başına maktu vergi miktarı şeklinde tarife olarak düzenlenmektedir. Bu, vergiye uygulama kolaylığı sağlamakla birlikte vergi adaleti açısından bazı olumsuzlukları da beraberinde getirmektedir.  Düzenlenen tarifedeki durumuna uygun düşen maktu vergi  ödenmek  durumundadır. Tarifeler araçların cinsi, yaşı (modelleri), silindir hacmi, yolcu kapasitesi, azami toplam ağırlığı, motor gücü, kalkış ağırlığı kriterleri esas alınarak düzenlenmektedir. Bu nedenle tarifeler birden fazla kriteri esas alan karma hale getirilmiştir. Tüm tarifelerde araçların yaşı arttıkça vergi miktarı azalmaktadır. Motorlu Taşıtlar Vergisi Kanunu md.5 ve 6’da dört ayrı tarife düzenlenmiştir. Buna göre,</a:t>
            </a:r>
          </a:p>
          <a:p>
            <a:pPr marL="0" indent="0" algn="just">
              <a:buNone/>
            </a:pPr>
            <a:r>
              <a:rPr lang="tr-TR" sz="1600" i="1" dirty="0" smtClean="0"/>
              <a:t>(I)	sayılı tarifede, otomobili, kaptıkaçtı, arazi taşıtları ve benzerleri ile motosikletler,</a:t>
            </a:r>
          </a:p>
          <a:p>
            <a:pPr marL="0" indent="0" algn="just">
              <a:buNone/>
            </a:pPr>
            <a:endParaRPr lang="tr-TR" sz="1600" i="1" dirty="0" smtClean="0"/>
          </a:p>
          <a:p>
            <a:pPr marL="0" indent="0" algn="just">
              <a:buNone/>
            </a:pPr>
            <a:r>
              <a:rPr lang="tr-TR" sz="1600" i="1" dirty="0" smtClean="0"/>
              <a:t>(II)	sayılı tarifede daha çok ticari amaçlı kullanımlara yönelik kara taşıtlarına ilişkin minibüs, </a:t>
            </a:r>
            <a:r>
              <a:rPr lang="tr-TR" sz="1600" i="1" dirty="0" err="1" smtClean="0"/>
              <a:t>panelvan</a:t>
            </a:r>
            <a:r>
              <a:rPr lang="tr-TR" sz="1600" i="1" dirty="0" smtClean="0"/>
              <a:t> ve motorlu karavanlar, otobüs ve benzerleri ile kamyonet, kamyon çekici ve benzerleri, </a:t>
            </a:r>
          </a:p>
          <a:p>
            <a:pPr marL="0" indent="0" algn="just">
              <a:buNone/>
            </a:pPr>
            <a:r>
              <a:rPr lang="tr-TR" sz="1600" i="1" dirty="0" smtClean="0"/>
              <a:t>(III)	sayılı tarifede yat, kotra ve her türlü motorlu özel teknelerin yer aldığı deniz araçları, (IV)	sayılı tarifede uçak ve helikopterlerden oluşan motorlu hava araçlarının ne kadar vergi ödeyeceği belirtilmektedir. Tablo 2.6</a:t>
            </a:r>
          </a:p>
          <a:p>
            <a:pPr marL="0" indent="0" algn="just">
              <a:buNone/>
            </a:pPr>
            <a:endParaRPr lang="tr-TR" sz="1600" i="1" dirty="0" smtClean="0"/>
          </a:p>
          <a:p>
            <a:pPr marL="0" indent="0" algn="just">
              <a:buNone/>
            </a:pPr>
            <a:endParaRPr lang="tr-TR" sz="1600" i="1"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4624"/>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347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5256584" cy="481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949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77500" lnSpcReduction="20000"/>
          </a:bodyPr>
          <a:lstStyle/>
          <a:p>
            <a:pPr marL="0" indent="0" algn="just">
              <a:buNone/>
            </a:pPr>
            <a:r>
              <a:rPr lang="tr-TR" sz="1600" i="1" dirty="0" smtClean="0"/>
              <a:t>	</a:t>
            </a:r>
            <a:r>
              <a:rPr lang="tr-TR" sz="2300" b="1" i="1" dirty="0" smtClean="0"/>
              <a:t>2.2.2.	Veraset ve İntikal Vergisi</a:t>
            </a:r>
          </a:p>
          <a:p>
            <a:pPr marL="0" indent="0" algn="just">
              <a:buNone/>
            </a:pPr>
            <a:r>
              <a:rPr lang="tr-TR" sz="1600" i="1" dirty="0" smtClean="0"/>
              <a:t> </a:t>
            </a:r>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	Veraset ve İntikal Vergisi, ivazsız (karşılıksız kazanım) olarak el değiştiren servet üzerinden alınan bir vergidir. Bir servetin ivazsız el değiştirmesinden vergi alınmasının gerekçesi, kişinin herhangi bir fedakârlığa katlanmadan servetinde artış meydana gelmesindendir.</a:t>
            </a:r>
          </a:p>
          <a:p>
            <a:pPr marL="0" indent="0" algn="just">
              <a:buNone/>
            </a:pPr>
            <a:r>
              <a:rPr lang="tr-TR" sz="1600" i="1" dirty="0" smtClean="0"/>
              <a:t>	Veraset ve intikal vergisi genel olarak veraset (bir kişinin ölümü ile mal varlığının mirasçılarına geçmesi) yoluyla ve sağlar arası ivazsız mal intikallerini vergilendirmektedir. Mal kavramı ile bahsedilen şey üzerinde mülkiyet oluşturulabilen menkul ve gayrimenkul şeylerle mal varlığı içine girebilen sair bütün haklar ve alacaklar anlaşılır.</a:t>
            </a:r>
          </a:p>
          <a:p>
            <a:pPr marL="0" indent="0" algn="just">
              <a:buNone/>
            </a:pPr>
            <a:r>
              <a:rPr lang="tr-TR" sz="1600" i="1" dirty="0" smtClean="0"/>
              <a:t>	Veraset ve intikal vergisinde vergiyi doğuran olay verasetten veya sağlar arası gerçekleşen ivazsız kazanımlardır.</a:t>
            </a:r>
          </a:p>
          <a:p>
            <a:pPr marL="0" indent="0" algn="just">
              <a:buNone/>
            </a:pPr>
            <a:r>
              <a:rPr lang="tr-TR" sz="1600" i="1" dirty="0" smtClean="0"/>
              <a:t>	Veraset ve intikal vergisinin mükellefi veraset yoluyla veya ivazsız biçimde mal iktisap eden gerçek veya tüzel kişidir.</a:t>
            </a:r>
          </a:p>
          <a:p>
            <a:pPr marL="0" indent="0" algn="just">
              <a:buNone/>
            </a:pPr>
            <a:r>
              <a:rPr lang="tr-TR" sz="1600" i="1" dirty="0" smtClean="0"/>
              <a:t>	Veraset ve intikal vergisinin hesaplanmasında kullanılan matrah ad </a:t>
            </a:r>
            <a:r>
              <a:rPr lang="tr-TR" sz="1600" i="1" dirty="0" err="1" smtClean="0"/>
              <a:t>valorem</a:t>
            </a:r>
            <a:r>
              <a:rPr lang="tr-TR" sz="1600" i="1" dirty="0" smtClean="0"/>
              <a:t> (değer) esasına dayanır. Veraset ve intikal vergisinin matrahı, intikal eden malların mükellefe isabet eden safi tutarıdır. Safi tutara, intikal eden malların safi olmayan tutarından kabul edilen borçların, masrafların ve varsa istisnaların düşülmesi ile ulaşılır.</a:t>
            </a:r>
          </a:p>
          <a:p>
            <a:pPr marL="0" indent="0" algn="just">
              <a:buNone/>
            </a:pPr>
            <a:r>
              <a:rPr lang="tr-TR" sz="1600" i="1" dirty="0" smtClean="0"/>
              <a:t>	Vergide beyan süresi, veraset yoluyla kazanımlarda ölümün Türkiye’de olması durumunda ölüm tarihini takip eden dört ay içinde ve mükelleflerin yabancı bir memlekette bulunmaları halinde ölüm tarihini takip eden altı ay içinde, eğer ölüm yabancı bir memlekette gerçekleşmiş ise mükelleflerin Türkiye’de bulunmaları durumunda ölüm tarihini takiben altı ay içinde, mükelleflerin ölümün gerçekleştiği yerde bulunmaları durumunda ise ölüm tarihinden itibaren dört ay içindedir. Diğer suretle kazanımlarda ise malların hukuken kazanıldığı tarihi takip eden bir ay içinde beyan edilmesi gerekir.</a:t>
            </a:r>
          </a:p>
          <a:p>
            <a:pPr marL="0" indent="0" algn="just">
              <a:buNone/>
            </a:pPr>
            <a:r>
              <a:rPr lang="tr-TR" sz="1600" i="1" dirty="0" smtClean="0"/>
              <a:t>	Verginin oranı artan oranlı olarak düzenlenmiştir. Ayrıca oranlar veraset yoluyla intikaller ile ivazsız intikaller için ayrı tarifelere göre belirlenmektedir. Tablo 2.7.</a:t>
            </a:r>
          </a:p>
          <a:p>
            <a:pPr marL="0" indent="0" algn="just">
              <a:buNone/>
            </a:pPr>
            <a:r>
              <a:rPr lang="tr-TR" sz="1600" i="1" dirty="0" smtClean="0"/>
              <a:t>	Verginin tarhiyatı iki aşamada gerçekleşir. Biri ön tarhiyat ikincisi ise kesin tarhiyattır. Ön tarhiyat, mükellefin beyanı üzerine yapılan tarhiyattır. Tarh edilen tutar mükellefin kendisine intikal eden mallardan belirlenen matraha ilgili tarifenin uygulanmasıyla bulunur. Bundan sonra kesin tarhiyata geçilir. İdare bir yandan mükellefin beyan ettiği malları VUK’ un değerleme hükümlerine göre değerlemeye tabi tutar diğer taraftan değer takdirine ihtiyaç gösteren malları değerlerinin takdir edilmesi için takdir komisyonuna sevk eder. Bu şekilde bulunan değerler üzerinden kesin tarhiyat işlemi gerçekleştirilir.</a:t>
            </a:r>
          </a:p>
          <a:p>
            <a:pPr marL="0" indent="0" algn="just">
              <a:buNone/>
            </a:pPr>
            <a:r>
              <a:rPr lang="tr-TR" sz="1600" i="1" dirty="0" smtClean="0"/>
              <a:t>	Veraset ve intikal vergisinde ödeme süreleri verginin tahakkuk zamanına bağlı olarak belirlenmiştir. Bu nedenle vergi ne zaman tahakkuk ederse ödeme süreleri de buna bağlı olarak değişim gösterir. Vergi tahakkukundan itibaren her yılın mayıs ve kasım aylarında olmak üzere toplam altı eşit taksitte ödenir</a:t>
            </a:r>
          </a:p>
          <a:p>
            <a:pPr marL="0" indent="0" algn="just">
              <a:buNone/>
            </a:pPr>
            <a:endParaRPr lang="tr-TR" sz="1600" i="1"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263" y="188640"/>
            <a:ext cx="267652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987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850" y="2132856"/>
            <a:ext cx="5448300" cy="285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32656"/>
            <a:ext cx="33718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020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2.2.3.	Emlak Vergisi</a:t>
            </a:r>
          </a:p>
          <a:p>
            <a:pPr marL="0" indent="0" algn="just">
              <a:buNone/>
            </a:pPr>
            <a:r>
              <a:rPr lang="tr-TR" sz="1600" i="1" dirty="0" smtClean="0"/>
              <a:t>	Emlak, binalı veya binasız tüm gayrimenkullerden oluşan servettir. Emlak vergisi tahsilâtı belediyeler tarafından gerçekleştirilen bir servet vergisidir. Emlak vergisi, bina vergisi ve arazi vergisi olmak üzere iki vergiden oluşmaktadır.</a:t>
            </a:r>
          </a:p>
          <a:p>
            <a:pPr marL="0" indent="0" algn="just">
              <a:buNone/>
            </a:pPr>
            <a:r>
              <a:rPr lang="tr-TR" sz="1600" i="1" dirty="0" smtClean="0"/>
              <a:t>	Bina vergisi yurt içinde bulunan binalar üzerinden alınır. Bina hem karada hem de su üzerindeki yere her ne şekilde bağlanmış, hangi inşaat türü ve sınıfı olursa olsun sabit karakterli inşaatın hepsini kapsar.</a:t>
            </a:r>
          </a:p>
          <a:p>
            <a:pPr marL="0" indent="0" algn="just">
              <a:buNone/>
            </a:pPr>
            <a:r>
              <a:rPr lang="tr-TR" sz="1600" i="1" dirty="0" smtClean="0"/>
              <a:t>	Bina vergisinin mükellefi binanın maliki (sahibi)’</a:t>
            </a:r>
            <a:r>
              <a:rPr lang="tr-TR" sz="1600" i="1" dirty="0" err="1" smtClean="0"/>
              <a:t>dir</a:t>
            </a:r>
            <a:r>
              <a:rPr lang="tr-TR" sz="1600" i="1" dirty="0" smtClean="0"/>
              <a:t>. Eğer bina üzerinde intifa (faydalanma) hakkı kurulmuşsa bu defa mükellef intifa hakkı sahibidir. Binanın maliki yok veya intifa hakkı sahibi de yoksa binayı malik gibi tasarruf eden gerçek veya tüzel kişi mükellef kabul edilir.</a:t>
            </a:r>
          </a:p>
          <a:p>
            <a:pPr marL="0" indent="0" algn="just">
              <a:buNone/>
            </a:pPr>
            <a:r>
              <a:rPr lang="tr-TR" sz="1600" i="1" dirty="0" smtClean="0"/>
              <a:t>	Bina vergisinde vergiyi doğuran olay, binaya malik olma, bina üzerinde intifa  hakkının kurulması veya binayı malik gibi tasarruf etmedir. Mükellefler binalara ilişkin bildirimlerini Emlak Vergisi Bildirimi (bina) formu ile yapmak zorundadırlar. Bu bildirimde</a:t>
            </a:r>
          </a:p>
          <a:p>
            <a:pPr marL="0" indent="0" algn="just">
              <a:buNone/>
            </a:pPr>
            <a:r>
              <a:rPr lang="tr-TR" sz="1600" i="1" dirty="0" smtClean="0"/>
              <a:t> </a:t>
            </a:r>
          </a:p>
          <a:p>
            <a:pPr marL="0" indent="0" algn="just">
              <a:buNone/>
            </a:pPr>
            <a:endParaRPr lang="tr-TR" sz="1600" i="1"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48231"/>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77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600200"/>
            <a:ext cx="8229600" cy="4781128"/>
          </a:xfrm>
        </p:spPr>
        <p:txBody>
          <a:bodyPr>
            <a:normAutofit fontScale="92500" lnSpcReduction="20000"/>
          </a:bodyPr>
          <a:lstStyle/>
          <a:p>
            <a:pPr marL="0" indent="0" algn="just">
              <a:buNone/>
            </a:pPr>
            <a:r>
              <a:rPr lang="tr-TR" sz="1600" i="1" dirty="0" smtClean="0"/>
              <a:t>	Verginin</a:t>
            </a:r>
            <a:r>
              <a:rPr lang="tr-TR" sz="1600" i="1" dirty="0"/>
              <a:t>	konusu	verginin	neyin üzerinden hesaplandığını ve alındığını   </a:t>
            </a:r>
            <a:r>
              <a:rPr lang="tr-TR" sz="1600" i="1" dirty="0" smtClean="0"/>
              <a:t>ifade eder. Vergilerin alındığı yerlere göre vergi konusu üç başlıkta karşımıza çıkmaktadır:</a:t>
            </a:r>
          </a:p>
          <a:p>
            <a:pPr algn="just">
              <a:buFont typeface="Wingdings" panose="05000000000000000000" pitchFamily="2" charset="2"/>
              <a:buChar char="Ø"/>
            </a:pPr>
            <a:r>
              <a:rPr lang="tr-TR" sz="1600" i="1" dirty="0" smtClean="0"/>
              <a:t>	Gelir</a:t>
            </a:r>
          </a:p>
          <a:p>
            <a:pPr algn="just">
              <a:buFont typeface="Wingdings" panose="05000000000000000000" pitchFamily="2" charset="2"/>
              <a:buChar char="Ø"/>
            </a:pPr>
            <a:r>
              <a:rPr lang="tr-TR" sz="1600" i="1" dirty="0" smtClean="0"/>
              <a:t>	Servet</a:t>
            </a:r>
          </a:p>
          <a:p>
            <a:pPr algn="just">
              <a:buFont typeface="Wingdings" panose="05000000000000000000" pitchFamily="2" charset="2"/>
              <a:buChar char="Ø"/>
            </a:pPr>
            <a:r>
              <a:rPr lang="tr-TR" sz="1600" i="1" dirty="0" smtClean="0"/>
              <a:t>	Tüketim (harcama)</a:t>
            </a:r>
          </a:p>
          <a:p>
            <a:pPr marL="0" indent="0" algn="just">
              <a:buNone/>
            </a:pPr>
            <a:r>
              <a:rPr lang="tr-TR" sz="1600" i="1" dirty="0" smtClean="0"/>
              <a:t>	Gelir, kişinin çalışması karşılığında ve çalışma dışında elde ettiği her türlü kazançlarıdır. Kişinin geliri, o kişinin vergi ödeme gücünü gösteren en önemli göstergesidir. Geliri yüksek olan bir kişinin ödeme gücü geliri düşük olan kişiye göre daha fazladır. Gelir kişilerin harcama ve servetlerinde de etkilidir. Gelir arttıkça kişilerin harcama güçleri ve servetleri de artmaktadır. Her ne kadar gelir, vergi ödeme gücünü belirlemede çok önemli bir unsur olsa da gelirlerin tamamının vergilendirilmesi mümkün değildir. Gelir kaynaklarının yapılarının birbirinden farklı olması, kişilerin ve aile yapılarının farklılığı, farklı türde gelir unsurlarından oluşması vb. nedenlerde sadece gelirlerin vergilendirilmesi yeterli olmamaktadır.</a:t>
            </a:r>
          </a:p>
          <a:p>
            <a:pPr marL="0" indent="0" algn="just">
              <a:buNone/>
            </a:pPr>
            <a:r>
              <a:rPr lang="tr-TR" sz="1600" i="1" dirty="0" smtClean="0"/>
              <a:t>	Vergiyi doğuran olaylardan bir diğeri de servettir. Servet, kişinin gelirinin tüketilmemiş biriktirilmiş olan kısmıdır. Servet genellikle mal ve mülk şeklinde oluşturulur.</a:t>
            </a:r>
          </a:p>
          <a:p>
            <a:pPr marL="0" indent="0" algn="just">
              <a:buNone/>
            </a:pPr>
            <a:r>
              <a:rPr lang="tr-TR" sz="1600" i="1" dirty="0" smtClean="0"/>
              <a:t>	Servet vergi ödeme gücünün belirlenmesinde önemli bir göstergedir. Servetin büyüklüğüne ve çokluğuna göre kişinin vergi borcu belirlenmektedir.. Serveti çok olan kişinin vergi borcu serveti daha az olan kişiye göre daha fazladır. Bir kişinin ödeyeceği vergi gücü bir yıl boyunca sahip olduğu servet ve tabi ki geliri üzerinden  hesaplanmaktadır. Servete sahip olma isteği kişilerin geleceğe dair bir güvence oluşturma ihtiyaçlarından kaynaklanmaktadır. Bu duygu ile harcanmayan gelirler servet olarak karşımıza çıkarken, servet de ayrıca vergi konusu olarak kabul edilmektedir. Yani kişilerin elde ettiği gelirler gelir olarak vergilendirilirken, aynı zamanda gelirin harcanmayan kısmı da servet olarak vergilendirilmektedir.</a:t>
            </a:r>
          </a:p>
          <a:p>
            <a:pPr marL="0" indent="0" algn="just">
              <a:buNone/>
            </a:pPr>
            <a:endParaRPr lang="tr-TR" sz="16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4624"/>
            <a:ext cx="312913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006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mükellefin kimlik bilgileri, ikametgâh ve iş adresleri ile binaya ait adres, tapu ve vergilendirmeye ilişkin bilgiler yer alır. Matrah takdir suretiyle belirlenen değerler üzerinden idare tarafından bulunur. Binalar için bir defa bildirim yapıldıktan sonra tekrar bildirime gerek olmaz. Ancak binalarda meydana gelen vergi değerini etkileyen nedenler meydana gelmişse bunların bildirimini yapmakla mükellefler sorumludur. Örneğin, arsa üzerine bina inşa edilirse bu durumun beyan edilmesi gerekir. Bildirimler binanın bulunduğu yerdeki belediyeye verilir.</a:t>
            </a:r>
          </a:p>
          <a:p>
            <a:pPr marL="0" indent="0" algn="just">
              <a:buNone/>
            </a:pPr>
            <a:r>
              <a:rPr lang="tr-TR" sz="1600" i="1" dirty="0" smtClean="0"/>
              <a:t>	Bina vergisinin oranı çeşitli binaların kullanım amaçlarına, bulundukları yere ve  binaya sahip olanların bazı özelliklerine göre farklı normal, artırımlı ve indirimli oranlar şeklinde belirlenmiştir (EVK. md.8). </a:t>
            </a:r>
            <a:endParaRPr lang="tr-TR" sz="1600" i="1"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869160"/>
            <a:ext cx="2895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50035"/>
            <a:ext cx="58039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406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endParaRPr lang="tr-TR" dirty="0" smtClean="0"/>
          </a:p>
          <a:p>
            <a:pPr marL="0" indent="0" algn="just">
              <a:buNone/>
            </a:pPr>
            <a:r>
              <a:rPr lang="tr-TR" sz="1600" i="1" dirty="0" smtClean="0"/>
              <a:t>	Bina vergisinin tarhı, vergi değerini meydana getiren, düzenleyen bazı hallerin meydana gelmesine bağlı bildirim veya takdir üzerine gerçekleştirilir.</a:t>
            </a:r>
          </a:p>
          <a:p>
            <a:pPr marL="0" indent="0" algn="just">
              <a:buNone/>
            </a:pPr>
            <a:r>
              <a:rPr lang="tr-TR" sz="1600" i="1" dirty="0" smtClean="0"/>
              <a:t>	Verginin tarh edildiği gün aynı zamanda tahakkuk edildiği gündür. Tahakkuk edilen tutar mükellefe yazı ile bildirilir. Mükellef ödeyeceği vergiden haberdar edilir.</a:t>
            </a:r>
          </a:p>
          <a:p>
            <a:pPr marL="0" indent="0" algn="just">
              <a:buNone/>
            </a:pPr>
            <a:r>
              <a:rPr lang="tr-TR" sz="1600" i="1" dirty="0" smtClean="0"/>
              <a:t>	Yıllık olarak tarh edilen bina vergisi biri mart, nisan ve mayıs ayları içinde, diğeri Kasım ayı içinde olmak üzere iki eşit taksitte ödenir. Mükellefin istemesi halinde verginin tamamı ilk taksit süresi içinde ödenebilir.</a:t>
            </a:r>
          </a:p>
          <a:p>
            <a:pPr marL="0" indent="0" algn="just">
              <a:buNone/>
            </a:pPr>
            <a:r>
              <a:rPr lang="tr-TR" sz="1600" i="1" dirty="0" smtClean="0"/>
              <a:t>	Arazi vergisinin konusu Türkiye sınırları içinde bulunan arsa ve arazilerdir. Arazi, üretimde kullanılan toprağı ifade etmek üzere kullanılan çit, duvar, yol gibi tabii ve yapay işaretlerle çevrili yeryüzü parçasıdır. Arsa ise arazinin özel bir durumu olup, imar planı ile iskân sahası olarak ayrılarak inşaat yapmaya müsait hale gelmiş ve belediye sınırları içinde belediyece parsellenmiş arazidir.</a:t>
            </a:r>
          </a:p>
          <a:p>
            <a:pPr marL="0" indent="0" algn="just">
              <a:buNone/>
            </a:pPr>
            <a:r>
              <a:rPr lang="tr-TR" sz="1600" i="1" dirty="0" smtClean="0"/>
              <a:t>	Verginin mükellefi binanın maliki (sahibi), varsa intifa (faydalanma) hakkı sahibi, her ikisi de yoksa araziye malik gibi tasarruf eden gerçek veya tüzel kişilerdir. Bir araziye paylı (müşterek) mülkiyet halinde malik olanlar hisseleri oranında mükellef kabul edilirken, elbirliği (iştirak halinde) mülkiyette malikler vergiden </a:t>
            </a:r>
            <a:r>
              <a:rPr lang="tr-TR" sz="1600" i="1" dirty="0" err="1" smtClean="0"/>
              <a:t>müteselsilen</a:t>
            </a:r>
            <a:r>
              <a:rPr lang="tr-TR" sz="1600" i="1" dirty="0" smtClean="0"/>
              <a:t> (zincirleme) sorumlu tutulurlar.</a:t>
            </a:r>
          </a:p>
          <a:p>
            <a:pPr marL="0" indent="0" algn="just">
              <a:buNone/>
            </a:pPr>
            <a:r>
              <a:rPr lang="tr-TR" sz="1600" i="1" dirty="0" smtClean="0"/>
              <a:t>	Arazi vergisinde, araziye malik olma, intifa hakkının kurulması veya malik gibi tasarruf etme hali vergiyi doğuran olay olarak nitelendirilir.</a:t>
            </a:r>
          </a:p>
          <a:p>
            <a:pPr marL="0" indent="0" algn="just">
              <a:buNone/>
            </a:pPr>
            <a:endParaRPr lang="tr-TR" sz="1600" i="1" dirty="0"/>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76672"/>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77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Arazinin bildirimi mükellefler tarafından matbu form doldurularak yapılır. Bu bildirimde arazinin matrahı hariç araziye ait adres, tapu bilgileri ve vergilendirmeye ilişkin diğer bilgilere yer verilir. Devlete ait araziler için bildirimde bulunulmaz.</a:t>
            </a:r>
          </a:p>
          <a:p>
            <a:pPr marL="0" indent="0" algn="just">
              <a:buNone/>
            </a:pPr>
            <a:r>
              <a:rPr lang="tr-TR" sz="1600" i="1" dirty="0" smtClean="0"/>
              <a:t>	Verginin matrahı arazinin bu kanun hükümlerine göre tespit olunan vergi değeridir. Vergi değeri Emlak Vergisi Kanunun 29. maddesinde açıklanmıştır. Buna göre, vergi değeri takdir komisyonlarında arsa için mahalle, cadde, sokak veya değer bakımından farklı  bölgeler dikkate alınarak, araziler için, arazinin cinsi itibariyle takdir edilen asgari birim değerlere göre hesaplanan bedeldir.</a:t>
            </a:r>
          </a:p>
          <a:p>
            <a:pPr marL="0" indent="0" algn="just">
              <a:buNone/>
            </a:pPr>
            <a:r>
              <a:rPr lang="tr-TR" sz="1600" i="1" dirty="0" smtClean="0"/>
              <a:t>	Verginin oranı araziler ve arsalara ve </a:t>
            </a:r>
            <a:r>
              <a:rPr lang="tr-TR" sz="1600" i="1" dirty="0" err="1" smtClean="0"/>
              <a:t>emlağın</a:t>
            </a:r>
            <a:r>
              <a:rPr lang="tr-TR" sz="1600" i="1" dirty="0" smtClean="0"/>
              <a:t> büyükşehir ve mücavir alan sınırları içinde bulunmasına göre farklılaştırılır. </a:t>
            </a:r>
          </a:p>
          <a:p>
            <a:pPr marL="0" indent="0" algn="just">
              <a:buNone/>
            </a:pPr>
            <a:r>
              <a:rPr lang="tr-TR" sz="1600" i="1" dirty="0" smtClean="0"/>
              <a:t>	Verginin tarhı, vergi değerini tadil eden bazı hallerin meydana gelmesine bağlı bildirim veya takdir üzerine gerçekleştirilir.</a:t>
            </a:r>
          </a:p>
          <a:p>
            <a:pPr marL="0" indent="0" algn="just">
              <a:buNone/>
            </a:pPr>
            <a:r>
              <a:rPr lang="tr-TR" sz="1600" i="1" dirty="0" smtClean="0"/>
              <a:t>	Yıllık olarak tarh ettirilen arazi vergisi birincisi Mart, Nisan ve Mayıs ayları içinde, ikincisi kasım ayı içinde olmak üzere iki taksitte ödenir. Mükellefin istemesi halinde  verginin tamamı birinci taksit süresi içinde ödenebilir.</a:t>
            </a:r>
          </a:p>
          <a:p>
            <a:pPr marL="0" indent="0" algn="just">
              <a:buNone/>
            </a:pPr>
            <a:endParaRPr lang="tr-TR" sz="1600" i="1" dirty="0" smtClean="0"/>
          </a:p>
          <a:p>
            <a:pPr marL="0" indent="0" algn="just">
              <a:buNone/>
            </a:pPr>
            <a:endParaRPr lang="tr-TR" sz="1600" i="1"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8640"/>
            <a:ext cx="30194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978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1600" i="1" dirty="0" smtClean="0"/>
              <a:t>	</a:t>
            </a:r>
            <a:r>
              <a:rPr lang="tr-TR" sz="1600" b="1" i="1" dirty="0" smtClean="0"/>
              <a:t>2.3.	Gider ve Hizmet Üzerinden Alınan Vergiler</a:t>
            </a:r>
          </a:p>
          <a:p>
            <a:pPr marL="0" indent="0" algn="just">
              <a:buNone/>
            </a:pPr>
            <a:r>
              <a:rPr lang="tr-TR" sz="1600" i="1" dirty="0" smtClean="0"/>
              <a:t>	Bu vergiler her türlü harcamaların gerçekleşmesi durumunda harcama esnasında alınır. Bu vergiler tüketici açısından kaçınılması mümkün olmayan ya da kaçakçılığı mümkün olmayan vergilerdir. Tüketici satın aldığı her türlü mal ve hizmetlerinin karşılığında söz konusu vergileri ödemektedir.</a:t>
            </a:r>
          </a:p>
          <a:p>
            <a:pPr marL="0" indent="0" algn="just">
              <a:buNone/>
            </a:pPr>
            <a:endParaRPr lang="tr-TR" sz="1600" i="1" dirty="0" smtClean="0"/>
          </a:p>
          <a:p>
            <a:pPr marL="0" indent="0" algn="just">
              <a:buNone/>
            </a:pPr>
            <a:r>
              <a:rPr lang="tr-TR" sz="1600" i="1" dirty="0" smtClean="0"/>
              <a:t>	</a:t>
            </a:r>
            <a:r>
              <a:rPr lang="tr-TR" sz="1600" b="1" i="1" dirty="0" smtClean="0"/>
              <a:t>2.3.1.	Katma Değer Vergisi (KDV)</a:t>
            </a:r>
          </a:p>
          <a:p>
            <a:pPr marL="0" indent="0" algn="just">
              <a:buNone/>
            </a:pPr>
            <a:r>
              <a:rPr lang="tr-TR" sz="1600" i="1" dirty="0" smtClean="0"/>
              <a:t>	Katma Değer Vergisi ödeme güçlerinden harcamaları esas alan bir vergidir. Bu vergi dolaylı bir vergidir. KDV tüketiciyi vergilendirmeyi esas alan ve bu nedenle tüketici üzerinde kalan bir vergidir. Bu verginin esas ödeyeni mal veya hizmeti kullananlardır.</a:t>
            </a:r>
          </a:p>
          <a:p>
            <a:pPr marL="0" indent="0" algn="just">
              <a:buNone/>
            </a:pPr>
            <a:r>
              <a:rPr lang="tr-TR" sz="1600" i="1" dirty="0" smtClean="0"/>
              <a:t>	Verginin mükellefi vergi konusuna giren işlemleri yapan herkestir. Vergilendirme, üretici tüketici zinciri içinde yer alan aracıların her birinin kendisinden sonraki aşamada yer alan kişilerden aldığı vergiyi belirli esaslar içinde vergi dairesine yatırılmasını içeren sorumluluk esasına dayanır. Bu koşullarda KDV’nin mükellefi vergiyi kendisinden sonra gelenden tahsil edip vergi dairesine yatırmasından sorumlu olacaktır.</a:t>
            </a:r>
          </a:p>
          <a:p>
            <a:pPr marL="0" indent="0" algn="just">
              <a:buNone/>
            </a:pPr>
            <a:r>
              <a:rPr lang="tr-TR" sz="1600" i="1" dirty="0" smtClean="0"/>
              <a:t>	Kanuna göre verginin konusu aşağıdaki üç gruptan oluşmaktadır:</a:t>
            </a:r>
          </a:p>
          <a:p>
            <a:pPr marL="0" indent="0" algn="just">
              <a:buNone/>
            </a:pPr>
            <a:r>
              <a:rPr lang="tr-TR" sz="1600" i="1" dirty="0" smtClean="0"/>
              <a:t>•	Birinci grup: Ticari, sınai, zirai ve serbest meslek faaliyeti çerçevesinde yapılan teslim ve hizmetler.</a:t>
            </a:r>
          </a:p>
          <a:p>
            <a:pPr marL="0" indent="0" algn="just">
              <a:buNone/>
            </a:pPr>
            <a:r>
              <a:rPr lang="tr-TR" sz="1600" i="1" dirty="0" smtClean="0"/>
              <a:t>•	İkinci grup: Her türlü mal ve hizmet ithalatı.</a:t>
            </a:r>
          </a:p>
          <a:p>
            <a:pPr marL="0" indent="0" algn="just">
              <a:buNone/>
            </a:pPr>
            <a:r>
              <a:rPr lang="tr-TR" sz="1600" i="1" dirty="0" smtClean="0"/>
              <a:t>•	Üçüncü grup: Birinci grup dışında kalan ve kanunun tek tek belirttiği türdeki teslim ve hizmetlerdir.</a:t>
            </a:r>
          </a:p>
          <a:p>
            <a:pPr marL="0" indent="0" algn="just">
              <a:buNone/>
            </a:pPr>
            <a:endParaRPr lang="tr-TR" sz="1600" i="1"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2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63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Vergiyi doğuran olay, mükellefle vergi konusu arasındaki ekonomik ve hukuki ilişkinin meydana gelmesi olarak tanımlanmaktadır. KDV vergiyi doğuran olay kanunun   2. 3. ve 10. maddelerinde açıklanmıştır.</a:t>
            </a:r>
          </a:p>
          <a:p>
            <a:pPr marL="0" indent="0" algn="just">
              <a:buNone/>
            </a:pPr>
            <a:r>
              <a:rPr lang="tr-TR" sz="1600" i="1" dirty="0" smtClean="0"/>
              <a:t>	Katma değer vergisinde matrah, diğer vergi kanunlarında belirtilen matrahlara göre taşıdıkları özellikleri nedeni ile bazı farklılıklar göstermektedir. İşlemlerin mal teslimi, hizmet ifası, ithalatın veya uluslararası taşıma yapılması, spor-toto ve at yarışları oynanması, gümrük depolarında veya açık artırma suretiyle satış gerçekleştirilmesi, altın satışı gibi durumlarda matrah taşıdığı özellikleri nedeniyle farklılıklar gösterir.</a:t>
            </a:r>
          </a:p>
          <a:p>
            <a:pPr marL="0" indent="0" algn="just">
              <a:buNone/>
            </a:pPr>
            <a:r>
              <a:rPr lang="tr-TR" sz="1600" i="1" dirty="0" smtClean="0"/>
              <a:t>	Katma değer vergisinin genel kanunda belirtilen oranı %10’dur. Ancak, Bakanlar Kurulu’na bu oranı mal ve hizmet grupları veya perakende ve toptan safhası itibariyle ayrı ayrı 4 katına kadar artırma, %1’e kadar indirme yetkisi vermiştir (KDV md.28).</a:t>
            </a:r>
          </a:p>
          <a:p>
            <a:pPr marL="0" indent="0" algn="just">
              <a:buNone/>
            </a:pPr>
            <a:endParaRPr lang="tr-TR" sz="1600" i="1"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653136"/>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66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01.01.2007 yılı için belirlenin KDV oranları aşağıdaki gibidir.</a:t>
            </a:r>
          </a:p>
          <a:p>
            <a:pPr marL="0" indent="0" algn="just">
              <a:buNone/>
            </a:pPr>
            <a:endParaRPr lang="tr-TR" sz="1600" i="1" dirty="0" smtClean="0"/>
          </a:p>
          <a:p>
            <a:pPr marL="0" indent="0" algn="just">
              <a:buNone/>
            </a:pPr>
            <a:r>
              <a:rPr lang="tr-TR" sz="1600" i="1" dirty="0" smtClean="0"/>
              <a:t>-	I sayılı listede yer alan teslim ve hizmetler için ………….%1</a:t>
            </a:r>
          </a:p>
          <a:p>
            <a:pPr marL="0" indent="0" algn="just">
              <a:buNone/>
            </a:pPr>
            <a:r>
              <a:rPr lang="tr-TR" sz="1600" i="1" dirty="0" smtClean="0"/>
              <a:t>-	II sayılı listede yer alan teslim ve hizmetler için………….%8</a:t>
            </a:r>
          </a:p>
          <a:p>
            <a:pPr marL="0" indent="0" algn="just">
              <a:buNone/>
            </a:pPr>
            <a:r>
              <a:rPr lang="tr-TR" sz="1600" i="1" dirty="0" smtClean="0"/>
              <a:t>-	Bu listelerin dışında kalan teslimlerin tamamı …………%18</a:t>
            </a:r>
          </a:p>
          <a:p>
            <a:pPr marL="0" indent="0" algn="just">
              <a:buNone/>
            </a:pPr>
            <a:r>
              <a:rPr lang="tr-TR" sz="1600" i="1" dirty="0" smtClean="0"/>
              <a:t>	Bu oranlara göre örneğin, I sayılı listede yer alan kuru üzüm, kuru incir, kuru kaysı</a:t>
            </a:r>
          </a:p>
          <a:p>
            <a:pPr marL="0" indent="0" algn="just">
              <a:buNone/>
            </a:pPr>
            <a:r>
              <a:rPr lang="tr-TR" sz="1600" i="1" dirty="0" smtClean="0"/>
              <a:t>%8, meyan kökü, meyan balı, ıhlamur, kekik, adaçayı %18, gazete, dergi %18, arpa, buğday, mısır %8’den vergiye tabidir.</a:t>
            </a:r>
          </a:p>
          <a:p>
            <a:pPr marL="0" indent="0" algn="just">
              <a:buNone/>
            </a:pPr>
            <a:r>
              <a:rPr lang="tr-TR" sz="1600" i="1" dirty="0" smtClean="0"/>
              <a:t>	Katma Değer Vergisinde vergilendirme, mükellefiyetinin başlangıcından bitişine  kadar her vergilendirme dönemi için mükellef tarafından beyan edilir. Herhangi bir vergilendirme döneminde vergiye tabi işlemi bulunmasa bile mükelleflerin beyanname verme mecburiyetleri vardır. Beyanname çeşitleri şunlardır:</a:t>
            </a:r>
          </a:p>
          <a:p>
            <a:pPr algn="just">
              <a:buFont typeface="Wingdings" panose="05000000000000000000" pitchFamily="2" charset="2"/>
              <a:buChar char="Ø"/>
            </a:pPr>
            <a:r>
              <a:rPr lang="tr-TR" sz="1600" i="1" dirty="0" smtClean="0"/>
              <a:t>	Gerçek usulde vergilendirilenler için (1) </a:t>
            </a:r>
            <a:r>
              <a:rPr lang="tr-TR" sz="1600" i="1" dirty="0" err="1" smtClean="0"/>
              <a:t>nolu</a:t>
            </a:r>
            <a:r>
              <a:rPr lang="tr-TR" sz="1600" i="1" dirty="0" smtClean="0"/>
              <a:t> beyanname</a:t>
            </a:r>
          </a:p>
          <a:p>
            <a:pPr algn="just">
              <a:buFont typeface="Wingdings" panose="05000000000000000000" pitchFamily="2" charset="2"/>
              <a:buChar char="Ø"/>
            </a:pPr>
            <a:r>
              <a:rPr lang="tr-TR" sz="1600" i="1" dirty="0" smtClean="0"/>
              <a:t>	Vergi sorumluları için (2) </a:t>
            </a:r>
            <a:r>
              <a:rPr lang="tr-TR" sz="1600" i="1" dirty="0" err="1" smtClean="0"/>
              <a:t>nolu</a:t>
            </a:r>
            <a:r>
              <a:rPr lang="tr-TR" sz="1600" i="1" dirty="0" smtClean="0"/>
              <a:t> beyanname</a:t>
            </a:r>
          </a:p>
          <a:p>
            <a:pPr algn="just">
              <a:buFont typeface="Wingdings" panose="05000000000000000000" pitchFamily="2" charset="2"/>
              <a:buChar char="Ø"/>
            </a:pPr>
            <a:r>
              <a:rPr lang="tr-TR" sz="1600" i="1" dirty="0" smtClean="0"/>
              <a:t>	İthalat yapanlar için gümrük giriş beyannamesi (belgesi)</a:t>
            </a:r>
          </a:p>
          <a:p>
            <a:pPr algn="just">
              <a:buFont typeface="Wingdings" panose="05000000000000000000" pitchFamily="2" charset="2"/>
              <a:buChar char="Ø"/>
            </a:pPr>
            <a:r>
              <a:rPr lang="tr-TR" sz="1600" i="1" dirty="0" smtClean="0"/>
              <a:t>	Motorlu kara taşıtlarıyla yapılan uluslararası yük ve yolcu taşıyanlar için (5) </a:t>
            </a:r>
            <a:r>
              <a:rPr lang="tr-TR" sz="1600" i="1" dirty="0" err="1" smtClean="0"/>
              <a:t>nolu</a:t>
            </a:r>
            <a:r>
              <a:rPr lang="tr-TR" sz="1600" i="1" dirty="0" smtClean="0"/>
              <a:t> beyanname.</a:t>
            </a:r>
          </a:p>
          <a:p>
            <a:pPr marL="0" indent="0" algn="just">
              <a:buNone/>
            </a:pPr>
            <a:endParaRPr lang="tr-TR" sz="1600" i="1"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0"/>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679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1600" i="1" dirty="0" smtClean="0"/>
              <a:t>	Verginin tarhiyatında, tarhiyatı yapacak vergi dairesi vergiye tabi işlemlerin özellikleri dikkate alınarak farklı şekillerde tespit edilmiştir. Tarhiyatın yapılacağı yeri farklılaştıracak şekilde tespit etme yetkisi Maliye Bakanlığı’na verilmiştir.</a:t>
            </a:r>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	Katma	değer vergisi, mükellefler veya vergi kesmekle sorumlu          tutulanlar tarafından	aşağıda belirtilen süresi içinde ödenmek zorundadır.</a:t>
            </a:r>
          </a:p>
          <a:p>
            <a:pPr marL="0" indent="0" algn="just">
              <a:buNone/>
            </a:pPr>
            <a:r>
              <a:rPr lang="tr-TR" sz="1600" i="1" dirty="0" smtClean="0"/>
              <a:t> </a:t>
            </a:r>
          </a:p>
          <a:p>
            <a:pPr marL="0" indent="0" algn="just">
              <a:buNone/>
            </a:pPr>
            <a:endParaRPr lang="tr-TR" sz="1600" i="1" dirty="0" smtClean="0"/>
          </a:p>
          <a:p>
            <a:pPr marL="0" indent="0" algn="just">
              <a:buNone/>
            </a:pPr>
            <a:endParaRPr lang="tr-TR" sz="1600" i="1" dirty="0" smtClean="0"/>
          </a:p>
          <a:p>
            <a:pPr algn="just">
              <a:buFont typeface="Wingdings" panose="05000000000000000000" pitchFamily="2" charset="2"/>
              <a:buChar char="Ø"/>
            </a:pPr>
            <a:r>
              <a:rPr lang="tr-TR" sz="1600" i="1" dirty="0" smtClean="0"/>
              <a:t>	Bir aylık vergilendirme dönemine ait vergi, ilgili ayı takip eden ayın 26. günü akşamına kadar,</a:t>
            </a:r>
          </a:p>
          <a:p>
            <a:pPr algn="just">
              <a:buFont typeface="Wingdings" panose="05000000000000000000" pitchFamily="2" charset="2"/>
              <a:buChar char="Ø"/>
            </a:pPr>
            <a:r>
              <a:rPr lang="tr-TR" sz="1600" i="1" dirty="0" smtClean="0"/>
              <a:t>	Üç aylık vergilendirme dönemine ait vergi, ilgili üçüncü ayı takip eden ayın 26. günü akşamına kadar,</a:t>
            </a:r>
          </a:p>
          <a:p>
            <a:pPr algn="just">
              <a:buFont typeface="Wingdings" panose="05000000000000000000" pitchFamily="2" charset="2"/>
              <a:buChar char="Ø"/>
            </a:pPr>
            <a:r>
              <a:rPr lang="tr-TR" sz="1600" i="1" dirty="0" smtClean="0"/>
              <a:t>	Vergi sorumluları kesintinin yapıldığı ayı takip eden ayın 26. günü akşamına kadar,</a:t>
            </a:r>
          </a:p>
          <a:p>
            <a:pPr algn="just">
              <a:buFont typeface="Wingdings" panose="05000000000000000000" pitchFamily="2" charset="2"/>
              <a:buChar char="Ø"/>
            </a:pPr>
            <a:r>
              <a:rPr lang="tr-TR" sz="1600" i="1" dirty="0" smtClean="0"/>
              <a:t>	Mal ithalatı gümrük vergisine tabi ise gümrük vergisi ile aynı zamanda,</a:t>
            </a:r>
          </a:p>
          <a:p>
            <a:pPr algn="just">
              <a:buFont typeface="Wingdings" panose="05000000000000000000" pitchFamily="2" charset="2"/>
              <a:buChar char="Ø"/>
            </a:pPr>
            <a:r>
              <a:rPr lang="tr-TR" sz="1600" i="1" dirty="0" smtClean="0"/>
              <a:t>	Mal ithalatı gümrük vergisine tabi değil ise gümrük hattından geçiş anında,</a:t>
            </a:r>
          </a:p>
          <a:p>
            <a:pPr algn="just">
              <a:buFont typeface="Wingdings" panose="05000000000000000000" pitchFamily="2" charset="2"/>
              <a:buChar char="Ø"/>
            </a:pPr>
            <a:r>
              <a:rPr lang="tr-TR" sz="1600" i="1" dirty="0" smtClean="0"/>
              <a:t>	İthalatın hizmet ithalatı olması durumunda vergi sorumlusu sıfatıyla izleyen   ayın 26. günü akşamına kadar.</a:t>
            </a:r>
          </a:p>
          <a:p>
            <a:pPr marL="0" indent="0" algn="just">
              <a:buNone/>
            </a:pPr>
            <a:endParaRPr lang="tr-TR" sz="1600" i="1" dirty="0" smtClean="0"/>
          </a:p>
          <a:p>
            <a:pPr marL="0" indent="0" algn="just">
              <a:buNone/>
            </a:pPr>
            <a:endParaRPr lang="tr-TR" sz="1600" i="1"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2029"/>
            <a:ext cx="440258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211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tr-TR" sz="1600" i="1" dirty="0" smtClean="0"/>
              <a:t>	</a:t>
            </a:r>
            <a:r>
              <a:rPr lang="tr-TR" sz="1600" b="1" i="1" dirty="0" smtClean="0"/>
              <a:t>2.3.2.	Banka ve Sigorta Muameleleri Vergisi (BSMV)</a:t>
            </a:r>
          </a:p>
          <a:p>
            <a:pPr marL="0" indent="0" algn="just">
              <a:buNone/>
            </a:pPr>
            <a:r>
              <a:rPr lang="tr-TR" sz="1600" i="1" dirty="0" smtClean="0"/>
              <a:t>	Bu vergi, bankacılık ve sigortacılık hizmetlerini vergilendirmektedir. Dolaylı bir vergi olan 	BSMV’ </a:t>
            </a:r>
            <a:r>
              <a:rPr lang="tr-TR" sz="1600" i="1" dirty="0" err="1" smtClean="0"/>
              <a:t>nin</a:t>
            </a:r>
            <a:r>
              <a:rPr lang="tr-TR" sz="1600" i="1" dirty="0" smtClean="0"/>
              <a:t> mükellefleri gerçekleştirdikleri işlemler nedeniyle ödedikleri vergileri hizmet sundukları kişilerden tahsil etmektedirler.</a:t>
            </a:r>
          </a:p>
          <a:p>
            <a:pPr marL="0" indent="0" algn="just">
              <a:buNone/>
            </a:pPr>
            <a:r>
              <a:rPr lang="tr-TR" sz="1600" i="1" dirty="0" smtClean="0"/>
              <a:t>V	erginin konusu banka ve sigorta şirketlerinin her ne şekilde ve her ne ad altında olursa olsun, para karşılığında yapmış oldukları tüm işlemlerdir. Örneğin, bankanın yaptığı bir havale, bir çek kontrolü ya da tahsilâtı işlemleri vergiye konu olan işlemlerdendir.</a:t>
            </a:r>
          </a:p>
          <a:p>
            <a:pPr marL="0" indent="0" algn="just">
              <a:buNone/>
            </a:pPr>
            <a:r>
              <a:rPr lang="tr-TR" sz="1600" i="1" dirty="0" smtClean="0"/>
              <a:t>	Verginin mükellefleri bankalar, sigorta şirketleri ve bankerler, finansman şirketleri, </a:t>
            </a:r>
            <a:r>
              <a:rPr lang="tr-TR" sz="1600" i="1" dirty="0" err="1" smtClean="0"/>
              <a:t>ikrazatçılar</a:t>
            </a:r>
            <a:r>
              <a:rPr lang="tr-TR" sz="1600" i="1" dirty="0" smtClean="0"/>
              <a:t> ve </a:t>
            </a:r>
            <a:r>
              <a:rPr lang="tr-TR" sz="1600" i="1" dirty="0" err="1" smtClean="0"/>
              <a:t>factoring</a:t>
            </a:r>
            <a:r>
              <a:rPr lang="tr-TR" sz="1600" i="1" dirty="0" smtClean="0"/>
              <a:t> şirketleridir.</a:t>
            </a:r>
          </a:p>
          <a:p>
            <a:pPr marL="0" indent="0" algn="just">
              <a:buNone/>
            </a:pPr>
            <a:r>
              <a:rPr lang="tr-TR" sz="1600" i="1" dirty="0" smtClean="0"/>
              <a:t>	Vergiyi doğuran olay, mükelleflerin yapmış oldukları bütün işlemler dolayısıyla kendi lehlerine her ne nam ile olursa olsun nakden veya </a:t>
            </a:r>
            <a:r>
              <a:rPr lang="tr-TR" sz="1600" i="1" dirty="0" err="1" smtClean="0"/>
              <a:t>hesaben</a:t>
            </a:r>
            <a:r>
              <a:rPr lang="tr-TR" sz="1600" i="1" dirty="0" smtClean="0"/>
              <a:t> para almalarıdır. İşlemin para karşılığı yapılmaması halinde vergiyi doğuran olay gerçekleşmemiş sayılır. Örneğin,  bankaya mevduat kabulü (hesap açma) bir bankacılık işlemi olmasına rağmen bankanın hesap açması nedeniyle lehine bir para elde etmesi söz konusu olmadığından bu işlem verginin konusuna girmez.</a:t>
            </a:r>
          </a:p>
          <a:p>
            <a:pPr marL="0" indent="0" algn="just">
              <a:buNone/>
            </a:pPr>
            <a:r>
              <a:rPr lang="tr-TR" sz="1600" i="1" dirty="0" smtClean="0"/>
              <a:t>	Verginin matrahı, banka, banker ve sigorta şirketlerinin kısaca verginin mükelleflerinin her ne şekilde olursa olsun yaptıkları bütün işlemler dolayısıyla kendi lehlerine nakden ve </a:t>
            </a:r>
            <a:r>
              <a:rPr lang="tr-TR" sz="1600" i="1" dirty="0" err="1" smtClean="0"/>
              <a:t>hesaben</a:t>
            </a:r>
            <a:r>
              <a:rPr lang="tr-TR" sz="1600" i="1" dirty="0" smtClean="0"/>
              <a:t> aldıkları paraların tutarıdır. Yani matrah, mükelleflerin gerçekleştirdikleri hizmetler karşılığında kendi lehlerine aldıkları faiz, komisyon, kâr, satış bedeli gibi unsurların tutarlarıdır. Örneğin, bankadaki mevduata işleyen faizin tahsil edilmesi durumunda banka ve sigorta muameleleri vergisi mevduat sahibinden faiz ödemesi anında kesilen masraflar adı altında alınan tutardır.</a:t>
            </a:r>
          </a:p>
          <a:p>
            <a:pPr marL="0" indent="0" algn="just">
              <a:buNone/>
            </a:pPr>
            <a:endParaRPr lang="tr-TR" sz="1600" i="1" dirty="0" smtClean="0"/>
          </a:p>
          <a:p>
            <a:pPr marL="0" indent="0" algn="just">
              <a:buNone/>
            </a:pPr>
            <a:r>
              <a:rPr lang="tr-TR" sz="1600" i="1" dirty="0" smtClean="0"/>
              <a:t>	BSMV </a:t>
            </a:r>
            <a:r>
              <a:rPr lang="tr-TR" sz="1600" i="1" dirty="0"/>
              <a:t>oranı ilgili kanunun (BSMVK) 33. maddesinde kambiyo işlemlerinde %01, diğer işlemlerde %15 olarak belirtilmiştir. </a:t>
            </a:r>
          </a:p>
          <a:p>
            <a:pPr marL="0" indent="0" algn="just">
              <a:buNone/>
            </a:pPr>
            <a:endParaRPr lang="tr-TR" sz="1600" i="1"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537" y="0"/>
            <a:ext cx="2466975" cy="165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8680"/>
            <a:ext cx="1076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131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a:t>
            </a:r>
            <a:r>
              <a:rPr lang="tr-TR" sz="1600" b="1" i="1" dirty="0" smtClean="0"/>
              <a:t>2.3.3.	Harçlar</a:t>
            </a:r>
          </a:p>
          <a:p>
            <a:pPr marL="0" indent="0" algn="just">
              <a:buNone/>
            </a:pPr>
            <a:r>
              <a:rPr lang="tr-TR" sz="1600" i="1" dirty="0" smtClean="0"/>
              <a:t>	Harçlar, bazı kamu kurum ve kuruluşlarına yaptıkları hukuki işlem ve sundukları hizmetten dolayı ödenen masraflardır. Maliye Bakanlığı tarafından her yıl harç alma ile ilgili oranlar belirlenir ve bu oranlar üzerinden harca konu olan işlemlerden belirlenen oranlardan harç alınır (Her bir harç ile ilgili güncel oran ve tutarları görmek için www.muhasebenet.net adresini ziyaret ediniz).</a:t>
            </a:r>
          </a:p>
          <a:p>
            <a:pPr marL="0" indent="0" algn="just">
              <a:buNone/>
            </a:pPr>
            <a:r>
              <a:rPr lang="tr-TR" sz="1600" i="1" dirty="0" smtClean="0"/>
              <a:t>	Harçlar kanunu kapsamına giren harçlar ve bunların ödenme şekilleri aşağıdaki gibidir.</a:t>
            </a:r>
          </a:p>
          <a:p>
            <a:pPr algn="just">
              <a:buFont typeface="Wingdings" panose="05000000000000000000" pitchFamily="2" charset="2"/>
              <a:buChar char="Ø"/>
            </a:pPr>
            <a:r>
              <a:rPr lang="tr-TR" sz="1600" i="1" dirty="0" smtClean="0"/>
              <a:t>	Yargı harçları: Harca konu olan işlemleri yapan mahkeme ya da dairelere ödenir. Maktu yargı harçları peşin ödenir. Nispi yargı harçları ise kanunda  belirtilen miktar ve süreler içinde ödenmektedir.</a:t>
            </a:r>
          </a:p>
          <a:p>
            <a:pPr algn="just">
              <a:buFont typeface="Wingdings" panose="05000000000000000000" pitchFamily="2" charset="2"/>
              <a:buChar char="Ø"/>
            </a:pPr>
            <a:r>
              <a:rPr lang="tr-TR" sz="1600" i="1" dirty="0" smtClean="0"/>
              <a:t>	Noter harçları: Noter harçları işle ilgili kağıt ve belgeler üzerinden hesaplanarak makbuz karşılığında notere ödenir.</a:t>
            </a:r>
          </a:p>
          <a:p>
            <a:pPr algn="just">
              <a:buFont typeface="Wingdings" panose="05000000000000000000" pitchFamily="2" charset="2"/>
              <a:buChar char="Ø"/>
            </a:pPr>
            <a:r>
              <a:rPr lang="tr-TR" sz="1600" i="1" dirty="0" smtClean="0"/>
              <a:t>	Vergi yargısı harçları: Dava dilekçesine pul yapıştırılarak, peşin olarak ödenir. Nispi vergi yargısı harçları ise tebliğden itibaren bir ay içinde vergi idaresine ödenir.</a:t>
            </a:r>
          </a:p>
          <a:p>
            <a:pPr algn="just">
              <a:buFont typeface="Wingdings" panose="05000000000000000000" pitchFamily="2" charset="2"/>
              <a:buChar char="Ø"/>
            </a:pPr>
            <a:r>
              <a:rPr lang="tr-TR" sz="1600" i="1" dirty="0" smtClean="0"/>
              <a:t>	Tapu ve kadastro harçları: Makbuz karşılığında işlemin yapıldığı yerin vergi dairesine ödenir. Bu grup harçlar, tahakkukundan itibaren bir sene içinde ödenmektedir.</a:t>
            </a:r>
          </a:p>
          <a:p>
            <a:pPr algn="just">
              <a:buFont typeface="Wingdings" panose="05000000000000000000" pitchFamily="2" charset="2"/>
              <a:buChar char="Ø"/>
            </a:pPr>
            <a:r>
              <a:rPr lang="tr-TR" sz="1600" i="1" dirty="0" smtClean="0"/>
              <a:t>	Konsolosluk harçları: İlgili kayıt ve belgelerin konsolosluklarda kalana nüshalarına pul yapıştırılmak suretiyle ödenmektedir. İlgili işlem sona ermeden harç ödenmek zorundadır.</a:t>
            </a:r>
          </a:p>
          <a:p>
            <a:pPr marL="0" indent="0" algn="just">
              <a:buNone/>
            </a:pPr>
            <a:endParaRPr lang="tr-TR" sz="1600" i="1"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4664"/>
            <a:ext cx="37052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941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b="1" i="1" dirty="0" smtClean="0"/>
              <a:t>	Pasaport vb. harçları: </a:t>
            </a:r>
            <a:r>
              <a:rPr lang="tr-TR" sz="1600" i="1" dirty="0" smtClean="0"/>
              <a:t>İlgili kağıtlara, belgelere harç pulu yapıştırılarak  veya basılı damga karşılığı ödenir. Bu grup harçlar işlemin yapılmasıyla birlikte peşin olarak alınır.</a:t>
            </a:r>
          </a:p>
          <a:p>
            <a:pPr algn="just">
              <a:buFont typeface="Wingdings" panose="05000000000000000000" pitchFamily="2" charset="2"/>
              <a:buChar char="Ø"/>
            </a:pPr>
            <a:r>
              <a:rPr lang="tr-TR" sz="1600" i="1" dirty="0" smtClean="0"/>
              <a:t>	</a:t>
            </a:r>
            <a:r>
              <a:rPr lang="tr-TR" sz="1600" b="1" i="1" dirty="0" smtClean="0"/>
              <a:t>Gemi ve liman harçları: </a:t>
            </a:r>
            <a:r>
              <a:rPr lang="tr-TR" sz="1600" i="1" dirty="0" smtClean="0"/>
              <a:t>İşlemle ilgili kağıt ve belgelere harç pulu yapıştırılarak veya makbuz karşılığında ödenmektedir. Harcın tamamı peşin olarak ödenmedikçe, harca konu olan işlem yapılmaz.</a:t>
            </a:r>
          </a:p>
          <a:p>
            <a:pPr algn="just">
              <a:buFont typeface="Wingdings" panose="05000000000000000000" pitchFamily="2" charset="2"/>
              <a:buChar char="Ø"/>
            </a:pPr>
            <a:r>
              <a:rPr lang="tr-TR" sz="1600" i="1" dirty="0" smtClean="0"/>
              <a:t>	</a:t>
            </a:r>
            <a:r>
              <a:rPr lang="tr-TR" sz="1600" b="1" i="1" dirty="0" err="1" smtClean="0"/>
              <a:t>İmtiyazname</a:t>
            </a:r>
            <a:r>
              <a:rPr lang="tr-TR" sz="1600" b="1" i="1" dirty="0" smtClean="0"/>
              <a:t> vb. harçlar: </a:t>
            </a:r>
            <a:r>
              <a:rPr lang="tr-TR" sz="1600" i="1" dirty="0" smtClean="0"/>
              <a:t>İlgili belgelere harç pulu yapıştırılarak ya da makbuz karşılığında ödenir. Belgelerin yeniden tanzim edilmesi durumunda yeniden tam harç alınır. Kaybedilmesi halinde harç alınmaz.</a:t>
            </a:r>
          </a:p>
          <a:p>
            <a:pPr algn="just">
              <a:buFont typeface="Wingdings" panose="05000000000000000000" pitchFamily="2" charset="2"/>
              <a:buChar char="Ø"/>
            </a:pPr>
            <a:r>
              <a:rPr lang="tr-TR" sz="1600" i="1" dirty="0" smtClean="0"/>
              <a:t>	</a:t>
            </a:r>
            <a:r>
              <a:rPr lang="tr-TR" sz="1600" b="1" i="1" dirty="0" smtClean="0"/>
              <a:t>Trafik harçları: </a:t>
            </a:r>
            <a:r>
              <a:rPr lang="tr-TR" sz="1600" i="1" dirty="0" smtClean="0"/>
              <a:t>İlgili kâğıt ve belgelere pul yapıştırılarak ya da makbuz karşılığında ödenir.</a:t>
            </a:r>
          </a:p>
          <a:p>
            <a:pPr marL="0" indent="0" algn="just">
              <a:buNone/>
            </a:pPr>
            <a:endParaRPr lang="tr-TR" sz="1600" i="1"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942" y="4725144"/>
            <a:ext cx="19716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32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Harcama (tüketim) gelirin, ihtiyaçları karşılamak üzere çeşitli mal ve hizmetleri satın almak ya da bir takım faaliyetlerden faydalanmak amacıyla elden çıkarılan kısmıdır.  Harcama gerçekleştirildiği anda vergiye konu olmaktadır. Harcama bir taraftan tüketim olarak vergilendirilirken, aynı anda servete de dönüşebilmektedir. Yani bir harcama aynı zamanda serveti oluşturabilmektedir. Bu durumda harcamalar hem tüketim hem de servet vergilerine kaynak olurlar. Harcamaların vergilendirilmesi kişileri tasarrufa teşvik eder. Tasarruf da bir şekilde karşımıza vergi konusu olarak tekrar çıkar. Örneğin, harcanmayan paralar bir süre sonra yatırıma dönüşür bu yatırımlar da genel olarak serveti doğurur. Harcamaların vergilendirilmesi, vergilerin tahsili ve takibi gelirlerin vergilendirilmesine göre daha kolaydır.</a:t>
            </a:r>
          </a:p>
          <a:p>
            <a:pPr marL="0" indent="0" algn="just">
              <a:buNone/>
            </a:pPr>
            <a:r>
              <a:rPr lang="tr-TR" sz="1600" i="1" dirty="0" smtClean="0"/>
              <a:t>	Vergilendirmede sadece gelirlerin ya da servetin veya harcamaların tek başına ele alınmaması, her üçünün de bir arada değerlendirilmesi hem vergi yükünün adil olarak dağıtılmasına hem de devletin gelir kaynağı olarak vergiden beklediği payı almasına imkân verecektir </a:t>
            </a:r>
          </a:p>
          <a:p>
            <a:pPr marL="0" indent="0" algn="just">
              <a:buNone/>
            </a:pPr>
            <a:r>
              <a:rPr lang="tr-TR" sz="1600" i="1" dirty="0" smtClean="0"/>
              <a:t>	Bazı işlemler verginin konusuna girmekle birlikte ekonomik, sosyal, siyasal ve teknik nedenlerden dolayı vergi dışına çıkartılabilir. Vergi konusuna getirilen bu ayrıcalığa istisna adı verilir. İstisna geçici veya sürekli ya da kısmi veya tam olabilir.</a:t>
            </a:r>
            <a:endParaRPr lang="tr-T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092"/>
            <a:ext cx="2869506"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414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a:t>
            </a:r>
            <a:r>
              <a:rPr lang="tr-TR" sz="1600" b="1" i="1" dirty="0" smtClean="0"/>
              <a:t>2.3.4.	Damga Vergisi</a:t>
            </a:r>
          </a:p>
          <a:p>
            <a:pPr marL="0" indent="0" algn="just">
              <a:buNone/>
            </a:pPr>
            <a:endParaRPr lang="tr-TR" sz="1600" i="1" dirty="0" smtClean="0"/>
          </a:p>
          <a:p>
            <a:pPr marL="0" indent="0" algn="just">
              <a:buNone/>
            </a:pPr>
            <a:r>
              <a:rPr lang="tr-TR" sz="1600" i="1" dirty="0" smtClean="0"/>
              <a:t>	Sunulan hizmet veya düzenlenen belgenin özel hukuk ilişkilerine göre düzenlenmesi nedeniyle alınan vergidir.</a:t>
            </a:r>
          </a:p>
          <a:p>
            <a:pPr marL="0" indent="0" algn="just">
              <a:buNone/>
            </a:pPr>
            <a:r>
              <a:rPr lang="tr-TR" sz="1600" i="1" dirty="0" smtClean="0"/>
              <a:t>	Damga vergisinin konusuna Kanun’a ekli (I) sayılı tabloda yer alan kâğıtlar girer. Buradaki kâğıt, yazılıp imzalanmak veya imza yerine geçen bir işaret konmak suretiyle düzenlenen ve herhangi bir hususu ispat veya belli etmek için ibraz edilebilecek olan  belgeler ile elektronik imza kullanılmak suretiyle manyetik ortamda ve elektronik veri şeklinde oluşturulan belgeleri ifade eder.</a:t>
            </a:r>
          </a:p>
          <a:p>
            <a:pPr marL="0" indent="0" algn="just">
              <a:buNone/>
            </a:pPr>
            <a:r>
              <a:rPr lang="tr-TR" sz="1600" i="1" dirty="0" smtClean="0"/>
              <a:t>	Damga vergisinin mükellefi vergi konusuna giren kâğıtları imza edenlerdir. Resmi dairelerle kişiler arasındaki işlemlere ait kâğıtların vergisini kişiler öder.</a:t>
            </a:r>
          </a:p>
          <a:p>
            <a:pPr marL="0" indent="0" algn="just">
              <a:buNone/>
            </a:pPr>
            <a:r>
              <a:rPr lang="tr-TR" sz="1600" i="1" dirty="0" smtClean="0"/>
              <a:t>	Damga vergisinde vergiyi doğuran olay vergiye tabi kâğıtların düzenlenmesidir.</a:t>
            </a:r>
          </a:p>
          <a:p>
            <a:pPr marL="0" indent="0" algn="just">
              <a:buNone/>
            </a:pPr>
            <a:r>
              <a:rPr lang="tr-TR" sz="1600" i="1" dirty="0" smtClean="0"/>
              <a:t>	Damga vergisi bazı kağıtlar için değer esaslı (ad </a:t>
            </a:r>
            <a:r>
              <a:rPr lang="tr-TR" sz="1600" i="1" dirty="0" err="1" smtClean="0"/>
              <a:t>valorem</a:t>
            </a:r>
            <a:r>
              <a:rPr lang="tr-TR" sz="1600" i="1" dirty="0" smtClean="0"/>
              <a:t>), bazı kağıtlar için miktar esaslı (spesifik) matrah ölçüsü üzerine oturmuştur. Matrah ölçüsü olarak değer esası dikkate alındında hesaplama kâğıtta yazılı parasal tutar üzerinden yapılırken miktar esası dikkate alındında adet başına maktu tutara göre belirlenir.</a:t>
            </a:r>
          </a:p>
          <a:p>
            <a:pPr marL="0" indent="0" algn="just">
              <a:buNone/>
            </a:pPr>
            <a:r>
              <a:rPr lang="tr-TR" sz="1600" i="1" dirty="0" smtClean="0"/>
              <a:t>	</a:t>
            </a:r>
            <a:endParaRPr lang="tr-TR" sz="1600" i="1"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4664"/>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832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2.4.	Vergi Yargısı</a:t>
            </a:r>
          </a:p>
          <a:p>
            <a:pPr marL="0" indent="0" algn="just">
              <a:buNone/>
            </a:pPr>
            <a:endParaRPr lang="tr-TR" sz="1600" i="1" dirty="0" smtClean="0"/>
          </a:p>
          <a:p>
            <a:pPr marL="0" indent="0" algn="just">
              <a:buNone/>
            </a:pPr>
            <a:r>
              <a:rPr lang="tr-TR" sz="1600" i="1" dirty="0" smtClean="0"/>
              <a:t>	Vergi yargısı, vergi uyuşmazlıklarının çözümlenmesi konusunda başvurulan yargı yoludur. Vergi yargı organlarının kuruluş ve işleyişlerinin yanında vergi uyuşmazlıklarına uygulanacak usul ve kuralları da içermektedir.</a:t>
            </a:r>
          </a:p>
          <a:p>
            <a:pPr marL="0" indent="0" algn="just">
              <a:buNone/>
            </a:pPr>
            <a:r>
              <a:rPr lang="tr-TR" sz="1600" i="1" dirty="0" smtClean="0"/>
              <a:t>	Vergi yargısı kavramı ile mali yargı kavramları birbirlerine benzese de birbirine karıştırılmamalıdır. Mali yargı vergi yargısından daha geniş kapsamlıdır. Mali yargı, devletin ve diğer kamu tüzel kişilerinin gelir, gider, borçlanma, devlet mallarının yönetimi gibi mali hukukun konusuna giren tüm mali işlemlere ilişkin uyuşmazlıkların çözümlendiği yargı yoludur. Tanıma göre vergi yargısı mali yargının önemli bir bölümünü oluşturmaktadır.</a:t>
            </a:r>
          </a:p>
          <a:p>
            <a:pPr marL="0" indent="0" algn="just">
              <a:buNone/>
            </a:pPr>
            <a:r>
              <a:rPr lang="tr-TR" sz="1600" i="1" dirty="0" smtClean="0"/>
              <a:t>	Vergi uyuşmazlıklarının idari aşamada çözülememesi durumunda olay vergi davası biçiminde vergi yargı organlarına aktarılmaktadır. Vergi yargısının iki temel fonksiyonu vardır. Bunlar yargısal denetim ve içtihat yaratmadır.</a:t>
            </a:r>
          </a:p>
          <a:p>
            <a:pPr marL="0" indent="0" algn="just">
              <a:buNone/>
            </a:pPr>
            <a:r>
              <a:rPr lang="tr-TR" sz="1600" i="1" dirty="0" smtClean="0"/>
              <a:t>	Vergi hukukunda verginin kanuniliği ilkesi geçerlidir. Bu ilke vergilerin	kanunla	konulması, değiştirilmesi,     kaldırılması,    vergilerin kanunlara uygun ve doğru olarak alınmasını içerir. Bu ise yargısal denetimle sağlanır. Vergi yargısı ister idari yargı içinde olsun isterse ayrı bağımsız bir yapıya sahip bulunsun, idarenin işlemlerinin denetlenmesini sağladığından, hukuk devleti sisteminde işlevi olan bir yargı alanını oluşturur. Aynı zamanda vergi adaletinin sağlanmasına da yardımcı olur. Vergi yargısı ortaya çıkan uyuşmazlıkları kesin bir biçimde çözümleyerek hem vergi mükellefine, hem vergi sorumlusuna hem de vergi idaresine güvence sağlamaktadır.</a:t>
            </a:r>
          </a:p>
          <a:p>
            <a:pPr marL="0" indent="0" algn="just">
              <a:buNone/>
            </a:pPr>
            <a:endParaRPr lang="tr-TR" sz="1600" i="1"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1"/>
            <a:ext cx="346193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585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Vergi yargının ikinci fonksiyonu ise içtihat yaratmadır. Vergi yargısı, yargısal kararlar yoluyla esasen karmaşık ve ayrıntılı bir nitelik taşıyan mali mevzuatın boşluklarını doldurmakta, hükümleri açıklığa kavuşturmakta ve kanunların hukuksal ve bilimsel bir anlayışa göre uygulanmalarına ışık tutmakta ve vergiciliğe bu yoldan yön vermektedir. Bu fonksiyon bütün yargısal faaliyetlerde söz konusu olsa da vergi yargısında özellikle önemlidir. Vergi hukukunu, ülkenin koşullarını göz önünde tutarak sürekli şekilde geliştirmenin kanunlardan da önemli yolu içtihatlardır.</a:t>
            </a:r>
          </a:p>
          <a:p>
            <a:pPr marL="0" indent="0" algn="just">
              <a:buNone/>
            </a:pPr>
            <a:r>
              <a:rPr lang="tr-TR" sz="1600" i="1" dirty="0" smtClean="0"/>
              <a:t>	Vergi ile ilgili bir uyuşmazlığın Vergi Usul Kanunun 378. maddesine göre vergi yargısı içerisinde çözülebilmesi için,</a:t>
            </a:r>
          </a:p>
          <a:p>
            <a:pPr algn="just">
              <a:buFont typeface="Wingdings" panose="05000000000000000000" pitchFamily="2" charset="2"/>
              <a:buChar char="Ø"/>
            </a:pPr>
            <a:r>
              <a:rPr lang="tr-TR" sz="1600" i="1" dirty="0" smtClean="0"/>
              <a:t>	</a:t>
            </a:r>
            <a:r>
              <a:rPr lang="tr-TR" sz="1600" i="1" dirty="0" err="1" smtClean="0"/>
              <a:t>İkmalen</a:t>
            </a:r>
            <a:r>
              <a:rPr lang="tr-TR" sz="1600" i="1" dirty="0" smtClean="0"/>
              <a:t>, </a:t>
            </a:r>
            <a:r>
              <a:rPr lang="tr-TR" sz="1600" i="1" dirty="0" err="1" smtClean="0"/>
              <a:t>re’sen</a:t>
            </a:r>
            <a:r>
              <a:rPr lang="tr-TR" sz="1600" i="1" dirty="0" smtClean="0"/>
              <a:t> ya da idare tarafından yapılan tarhiyat sonucu ek vergi tarh edilmesi ,</a:t>
            </a:r>
          </a:p>
          <a:p>
            <a:pPr algn="just">
              <a:buFont typeface="Wingdings" panose="05000000000000000000" pitchFamily="2" charset="2"/>
              <a:buChar char="Ø"/>
            </a:pPr>
            <a:r>
              <a:rPr lang="tr-TR" sz="1600" i="1" dirty="0" smtClean="0"/>
              <a:t>	Ceza kesilmesi,</a:t>
            </a:r>
          </a:p>
          <a:p>
            <a:pPr algn="just">
              <a:buFont typeface="Wingdings" panose="05000000000000000000" pitchFamily="2" charset="2"/>
              <a:buChar char="Ø"/>
            </a:pPr>
            <a:r>
              <a:rPr lang="tr-TR" sz="1600" i="1" dirty="0" smtClean="0"/>
              <a:t>	Tadilat ve takdir komisyonlarının kararlarının tebliğ edilmiş olması,</a:t>
            </a:r>
          </a:p>
          <a:p>
            <a:pPr algn="just">
              <a:buFont typeface="Wingdings" panose="05000000000000000000" pitchFamily="2" charset="2"/>
              <a:buChar char="Ø"/>
            </a:pPr>
            <a:r>
              <a:rPr lang="tr-TR" sz="1600" i="1" dirty="0" smtClean="0"/>
              <a:t>	Kesinti yoluyla alınan vergilerde, istihkak sahiplerine ödemenin yapılmış olması ve ödemeyi yapan tarafından da verginin kesilmiş olması gerekmektedir.</a:t>
            </a:r>
          </a:p>
          <a:p>
            <a:pPr marL="0" indent="0" algn="just">
              <a:buNone/>
            </a:pPr>
            <a:r>
              <a:rPr lang="tr-TR" sz="1600" i="1" dirty="0" smtClean="0"/>
              <a:t>	Bu konuların dışında 2577 ve 6183 sayılı kanunlarda yer alan hükümler dolayısıyla da bazı konular dava konusu olabilmektedir.</a:t>
            </a:r>
          </a:p>
          <a:p>
            <a:pPr marL="0" indent="0" algn="just">
              <a:buNone/>
            </a:pPr>
            <a:r>
              <a:rPr lang="tr-TR" sz="1600" i="1" dirty="0" smtClean="0"/>
              <a:t>	Davanın açılacağı yetkili mahkeme, vergi, resim, harç ve benzeri mali yükümlülükleri tarh ve tahakkuk ettiren, cezayı kesen, 6183 sayılı kanunun uygulanmasında ödeme emrini düzenleyen, diğer uyuşmazlıklarda dava konusu işlemi yapan dairenin bulunduğu yerdeki Vergi Mahkemesi’dir.</a:t>
            </a:r>
          </a:p>
          <a:p>
            <a:pPr marL="0" indent="0" algn="just">
              <a:buNone/>
            </a:pPr>
            <a:endParaRPr lang="tr-TR" sz="1600" i="1"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6632"/>
            <a:ext cx="267652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560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Vergi Usul Kanunun 377. maddesine göre vergi davası açmaya yetkili olanlar şunlardır:</a:t>
            </a:r>
          </a:p>
          <a:p>
            <a:pPr algn="just">
              <a:buFont typeface="Wingdings" panose="05000000000000000000" pitchFamily="2" charset="2"/>
              <a:buChar char="Ø"/>
            </a:pPr>
            <a:r>
              <a:rPr lang="tr-TR" sz="1600" i="1" dirty="0" smtClean="0"/>
              <a:t>	Mükellefler ve adına vergi cezası kesilenler, tarh edilen vergilere ve kesilen cezalara karşı vergi mahkemelerine dava açabilirler.</a:t>
            </a:r>
          </a:p>
          <a:p>
            <a:pPr algn="just">
              <a:buFont typeface="Wingdings" panose="05000000000000000000" pitchFamily="2" charset="2"/>
              <a:buChar char="Ø"/>
            </a:pPr>
            <a:r>
              <a:rPr lang="tr-TR" sz="1600" i="1" dirty="0" smtClean="0"/>
              <a:t>	Bazı kuruluşlar da belirli konularda dava açma hakkına sahiptirler. Örneğin, mahalle veya köy muhtarlıkları arsa ve arazilere ait asgari birim değer tespitine ilişkin olarak alınan kararlara karşı dava açabilirler.</a:t>
            </a:r>
          </a:p>
          <a:p>
            <a:pPr algn="just">
              <a:buFont typeface="Wingdings" panose="05000000000000000000" pitchFamily="2" charset="2"/>
              <a:buChar char="Ø"/>
            </a:pPr>
            <a:r>
              <a:rPr lang="tr-TR" sz="1600" i="1" dirty="0" smtClean="0"/>
              <a:t>	Vergi daireleri, hazine adına dava açabilirler.</a:t>
            </a:r>
          </a:p>
          <a:p>
            <a:pPr marL="0" indent="0" algn="just">
              <a:buNone/>
            </a:pPr>
            <a:r>
              <a:rPr lang="tr-TR" sz="1600" i="1" dirty="0" smtClean="0"/>
              <a:t>	Dava açma süresi Danıştay’da altmış, Vergi Mahkemelerinde ise otuz gündür. Özel kanunlarda ek süreler gösterilmemişse bu süreler dikkate alınır. Uzlaşma görüşmelerinden dolayı süre bitmişse ve buna rağmen uzlaşma gerçekleşmemişse uzlaşma tutanağının tebliğ tarihinden itibaren süre </a:t>
            </a:r>
            <a:r>
              <a:rPr lang="tr-TR" sz="1600" i="1" dirty="0" err="1" smtClean="0"/>
              <a:t>onbeş</a:t>
            </a:r>
            <a:r>
              <a:rPr lang="tr-TR" sz="1600" i="1" dirty="0" smtClean="0"/>
              <a:t> gün uzar.</a:t>
            </a:r>
          </a:p>
          <a:p>
            <a:pPr marL="0" indent="0" algn="just">
              <a:buNone/>
            </a:pPr>
            <a:endParaRPr lang="tr-TR" sz="1600" i="1"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4581128"/>
            <a:ext cx="704532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60649"/>
            <a:ext cx="302895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150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20000"/>
          </a:bodyPr>
          <a:lstStyle/>
          <a:p>
            <a:pPr marL="0" indent="0" algn="just">
              <a:buNone/>
            </a:pPr>
            <a:r>
              <a:rPr lang="tr-TR" sz="1600" i="1" dirty="0" smtClean="0"/>
              <a:t>	</a:t>
            </a:r>
            <a:r>
              <a:rPr lang="tr-TR" sz="1600" b="1" i="1" dirty="0" smtClean="0"/>
              <a:t>2.5.	Vergi Uyuşmazlıkları</a:t>
            </a:r>
          </a:p>
          <a:p>
            <a:pPr marL="0" indent="0" algn="just">
              <a:buNone/>
            </a:pPr>
            <a:r>
              <a:rPr lang="tr-TR" sz="1600" i="1" dirty="0" smtClean="0"/>
              <a:t>	Vergi idaresiyle mükellefler arasında vergi dolayısıyla ortaya çıkan hukuki anlaşmazlıklardır. Genel olarak vergi uyuşmazlıkları, vergi borçlusu ile vergi alacaklısı arasında vergiyi doğuran olay, mükellefiyet, tarh, tebliğ, tahakkuk, ceza kesme, tahsil işlemleri ve uygulamalarından ortaya çıkmaktadır. Vergi uyuşmazlıklarının altında mükellef ile vergi idaresi arasında bir anlayış farkı yatmaktadır. Vergilerin zamanla çeşitlenmesi, vergi yüklerinin eskiye oranla kıyaslanmayacak şekilde ağırlaşması ve vergi kanunlarının günün koşullarına uydurulması amacıyla sık sık değiştirilmesi vergi anlaşmazlıklarını ortaya çıkarmaktadır.</a:t>
            </a:r>
          </a:p>
          <a:p>
            <a:pPr marL="0" indent="0" algn="just">
              <a:buNone/>
            </a:pPr>
            <a:r>
              <a:rPr lang="tr-TR" sz="1600" i="1" dirty="0" smtClean="0"/>
              <a:t>	Vergi uyuşmazlıklarının ortaya çıkmasına neden olan etkenler aşağıdaki gibi tanımlanabilir.</a:t>
            </a:r>
          </a:p>
          <a:p>
            <a:pPr marL="0" indent="0" algn="just">
              <a:buNone/>
            </a:pPr>
            <a:r>
              <a:rPr lang="tr-TR" sz="1600" i="1" dirty="0" smtClean="0"/>
              <a:t>	Vergilendirme işleminin hukuka aykırılığı: Vergilendirme işleminde yetki, konu, şekil ve sebep yönlerinden birinin ya da bunlardan birkaçının bulunması nedeniyle hukuka aykırı olması durumunda uyuşmazlık ortaya çıkar.</a:t>
            </a:r>
          </a:p>
          <a:p>
            <a:pPr marL="0" indent="0" algn="just">
              <a:buNone/>
            </a:pPr>
            <a:r>
              <a:rPr lang="tr-TR" sz="1600" i="1" dirty="0" smtClean="0"/>
              <a:t>	</a:t>
            </a:r>
            <a:r>
              <a:rPr lang="tr-TR" sz="1600" b="1" i="1" dirty="0" smtClean="0"/>
              <a:t>Vergi incelemeleri: </a:t>
            </a:r>
            <a:r>
              <a:rPr lang="tr-TR" sz="1600" i="1" dirty="0" smtClean="0"/>
              <a:t>Mükellefler tarafından beyan edilen matrahlar üzerinden vergiler alınır. Ancak, idare bu beyanların gerçeğe uygun olup olmadığını, vergi incelemeleri ile araştırmaktadır. İnceleme sonucu ödenen vergilerin gerçeğe uygun olmadığının fark edilmesi durumunda, düzenlenen vergi inceleme raporuna ya da buna dayanarak takdir olunan matrah ya da matrah farkı üzerinden, vergi dairesince tarhiyat yapılmakta, mükellef ya da ceza sorumlularının ise bulunan matrah veya matrah farkının gerçeğe uygun olmadığını öne sürmesi sonucu uyuşmazlık doğmaktadır.</a:t>
            </a:r>
          </a:p>
          <a:p>
            <a:pPr marL="0" indent="0" algn="just">
              <a:buNone/>
            </a:pPr>
            <a:r>
              <a:rPr lang="tr-TR" sz="1600" i="1" dirty="0" smtClean="0"/>
              <a:t>	</a:t>
            </a:r>
            <a:r>
              <a:rPr lang="tr-TR" sz="1600" b="1" i="1" dirty="0" smtClean="0"/>
              <a:t>Hatalı vergi tarhiyatı ve ceza uygulaması: </a:t>
            </a:r>
            <a:r>
              <a:rPr lang="tr-TR" sz="1600" i="1" dirty="0" smtClean="0"/>
              <a:t>Vergiye ilişkin hesaplarda ya da vergilendirmede yapılan hatalar sonucu haksız yere fazla veya eksik vergi tarh edilmiş olması ve ceza kesilmiş olması uyuşmazlıkları meydana getirir. Verginin tarh edilmesi aşamasında yanlış oran veya tarife uygulanması, yapılması gereken mahsupların yapılmaması, hesaplamalarda hata yapılması, matrahın yanlış belirlenmiş olması hesap hatalarıdır ve uyuşmazlığa sebep olur. Bunların yanında verginin konusuna girmeyen ya da vergiden istisna bulunan gelir,  servet, değer, belge ve işlemlerden vergi istenmesi ya da vergiden muaf olan kişilerden ve vergiye tabi olmayan kişilerden vergi istenmesi de vergi uyuşmazlıklarını doğurur</a:t>
            </a:r>
          </a:p>
          <a:p>
            <a:pPr marL="0" indent="0" algn="just">
              <a:buNone/>
            </a:pPr>
            <a:endParaRPr lang="tr-TR" sz="1600" i="1"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1" y="116632"/>
            <a:ext cx="3294708"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2336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Matrahın düşük beyan edilmesi: </a:t>
            </a:r>
            <a:r>
              <a:rPr lang="tr-TR" sz="1600" i="1" dirty="0" smtClean="0"/>
              <a:t>Mükellefin beyan ettiği matrahın,  vergi dairesince düşük bulunması, vergi uyuşmazlığını doğuran diğer bir nedendir. Vergi dairesinin, mükellef tarafından beyan edilen matrahın düşük olduğu gerekçesiyle, ek bir vergi almak istemesi, mükellefin olmadığını ya da vergi dairesince belirlenen matrahın çok yüksek olduğunu öne sürmesiyle uyuşmazlık doğar.</a:t>
            </a:r>
          </a:p>
          <a:p>
            <a:pPr marL="0" indent="0" algn="just">
              <a:buNone/>
            </a:pPr>
            <a:r>
              <a:rPr lang="tr-TR" sz="1600" i="1" dirty="0" smtClean="0"/>
              <a:t>	</a:t>
            </a:r>
            <a:r>
              <a:rPr lang="tr-TR" sz="1600" b="1" i="1" dirty="0" smtClean="0"/>
              <a:t>Verginin ödenmemesi: </a:t>
            </a:r>
            <a:r>
              <a:rPr lang="tr-TR" sz="1600" i="1" dirty="0" smtClean="0"/>
              <a:t>Vergi idaresi, mükellef ya da sorumlunun kesinleşmiş ya da kesinleşmek üzere bulunan vergi borcu ile cezaları, tahsil edebilmek amacıyla, gerektiğinde bazı zorlayıcı yollara başvurmakta, mükellef ya da sorumlunun, böyle bir borcunun olmadığını, istenen borcun gerçeğin üzerinde olduğunu veya bu borçla ilgili olarak daha önce tebligat yapılmadığını öne sürmesiyle de uyuşmazlık başlamış olur.</a:t>
            </a:r>
          </a:p>
          <a:p>
            <a:pPr marL="0" indent="0" algn="just">
              <a:buNone/>
            </a:pPr>
            <a:r>
              <a:rPr lang="tr-TR" sz="1600" i="1" dirty="0" smtClean="0"/>
              <a:t>	</a:t>
            </a:r>
            <a:r>
              <a:rPr lang="tr-TR" sz="1600" b="1" i="1" dirty="0" smtClean="0"/>
              <a:t>Diğer nedenler: </a:t>
            </a:r>
            <a:r>
              <a:rPr lang="tr-TR" sz="1600" i="1" dirty="0" smtClean="0"/>
              <a:t>Vergi ve cezaların ya da vergilendirmeyle ilgili işlemlerin tebliğinden, vergi ve cezaların tahsiline ilişkin uygulamalardan ya da mükelleflerin vergi ödemeye karşı duyarsızlıklarından dolayı vergi uyuşmazlıkları doğmaktadır.</a:t>
            </a:r>
          </a:p>
          <a:p>
            <a:pPr marL="0" indent="0" algn="just">
              <a:buNone/>
            </a:pPr>
            <a:endParaRPr lang="tr-TR" sz="1600" i="1" dirty="0" smtClean="0"/>
          </a:p>
          <a:p>
            <a:pPr marL="0" indent="0" algn="just">
              <a:buNone/>
            </a:pPr>
            <a:endParaRPr lang="tr-TR" sz="1600" i="1"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941168"/>
            <a:ext cx="34861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841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2.5.1.	İtiraz</a:t>
            </a:r>
          </a:p>
          <a:p>
            <a:pPr marL="0" indent="0" algn="just">
              <a:buNone/>
            </a:pPr>
            <a:r>
              <a:rPr lang="tr-TR" sz="1600" i="1" dirty="0" smtClean="0"/>
              <a:t>	Vergi mahkemesince verilen kararlara karşı başvurulan kanun yollarından birisi itirazdır. Vergi mahkemelerinin tek yargıçlı olarak verdiği nihai kararlara, başka kanunlarda aksine hüküm bulunsa dahi, mahkemenin bulunduğu yargı çevresindeki Bölge İdare Mahkemesinde itiraz edilebilir.</a:t>
            </a:r>
          </a:p>
          <a:p>
            <a:pPr marL="0" indent="0" algn="just">
              <a:buNone/>
            </a:pPr>
            <a:endParaRPr lang="tr-TR" sz="1600" i="1" dirty="0" smtClean="0"/>
          </a:p>
          <a:p>
            <a:pPr marL="0" indent="0" algn="just">
              <a:buNone/>
            </a:pPr>
            <a:r>
              <a:rPr lang="tr-TR" sz="1600" i="1" dirty="0" smtClean="0"/>
              <a:t>	Vergi mahkemelerinin tek yargıçla verdikleri kararlara itiraz üzerine bölge idare mahkemesinin verdiği kararlar kesindir. Bu karara karşı temyiz yoluyla Danıştay’a başvurulamaz.</a:t>
            </a:r>
          </a:p>
          <a:p>
            <a:pPr marL="0" indent="0" algn="just">
              <a:buNone/>
            </a:pPr>
            <a:r>
              <a:rPr lang="tr-TR" sz="1600" i="1" dirty="0" smtClean="0"/>
              <a:t>	Bölge idare mahkemesine itiraz yoluyla başvurma vergi mahkemesi kararlarının yürütülmesini durdurmaz. Ancak bölge idare mahkemesi teminat karşılığında vergi mahkemesinin kararının yürütülmesinin durdurulmasına karar verebilir. İtiraz kabul edilmişse, kararın yürütülmesi kendiliğinden durur.</a:t>
            </a:r>
          </a:p>
          <a:p>
            <a:pPr marL="0" indent="0" algn="just">
              <a:buNone/>
            </a:pPr>
            <a:r>
              <a:rPr lang="tr-TR" sz="1600" i="1" dirty="0" smtClean="0"/>
              <a:t>	Bölge idare mahkemelerinde davanın itiraz yoluyla incelenmesinde, daha önce tek yargıçlı mahkemelerde o davayı hükme bağlayan yargıç bulunamaz.</a:t>
            </a:r>
          </a:p>
          <a:p>
            <a:pPr marL="0" indent="0" algn="just">
              <a:buNone/>
            </a:pPr>
            <a:endParaRPr lang="tr-TR" sz="1600" i="1" dirty="0" smtClean="0"/>
          </a:p>
          <a:p>
            <a:pPr marL="0" indent="0" algn="just">
              <a:buNone/>
            </a:pPr>
            <a:endParaRPr lang="tr-TR" sz="1600" i="1"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60648"/>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118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2.5.2.	Uzlaşma</a:t>
            </a:r>
          </a:p>
          <a:p>
            <a:pPr marL="0" indent="0" algn="just">
              <a:buNone/>
            </a:pPr>
            <a:r>
              <a:rPr lang="tr-TR" sz="1600" i="1" dirty="0" smtClean="0"/>
              <a:t>	İdare ile mükellef arasında ortaya çıkan uyuşmazlıkların, yargı yoluna başvurmadan önce, taraflarca konuşulup görüşülerek giderilmesi, yani verginin ya da cezanın miktarı konusunda, iki taraf arasında uyuşma sağlanarak, anlaşmazlığın çözümlenmesidir.</a:t>
            </a:r>
          </a:p>
          <a:p>
            <a:pPr marL="0" indent="0" algn="just">
              <a:buNone/>
            </a:pPr>
            <a:r>
              <a:rPr lang="tr-TR" sz="1600" i="1" dirty="0" smtClean="0"/>
              <a:t>	Uzlaşma yolu ile vergi uyuşmazlıklarının idari aşamada çözümlenmesinin hem idari hem de mükellef açısından yararları vardır.</a:t>
            </a:r>
          </a:p>
          <a:p>
            <a:pPr marL="0" indent="0" algn="just">
              <a:buNone/>
            </a:pPr>
            <a:r>
              <a:rPr lang="tr-TR" sz="1600" i="1" dirty="0" smtClean="0"/>
              <a:t>	Mükellef uzlaşma sonucunda uyuşmazlığı sona erdirmekte, ödeyeceği cezanın önemli bir bölümünden, verginin ve gecikme faizinin ise bir bölümünden kurtulmuş olmaktadır. Ayrıca dava açmadığı için olabilecek dava ile ilgili emek ve zaman kaybından ve masraflardan kurtulmuş olmaktadır.</a:t>
            </a:r>
          </a:p>
          <a:p>
            <a:pPr marL="0" indent="0" algn="just">
              <a:buNone/>
            </a:pPr>
            <a:r>
              <a:rPr lang="tr-TR" sz="1600" i="1" dirty="0" smtClean="0"/>
              <a:t>	İdare ise, mükellefin dava açması ve davayı da kazanması durumunda, belki de hiç ödemeyeceği vergi ve cezayı kısmen dahi olsa tahsil etmiş olmaktadır. Böylece dava ile ilgili emek ve zaman kaybı ile dava masraflarından kurtulmuş olacaktır. Uzlaşma konusu daha detaylı olarak vergi dairesi işlemlerinde ele alınmıştır.</a:t>
            </a:r>
          </a:p>
          <a:p>
            <a:pPr marL="0" indent="0" algn="just">
              <a:buNone/>
            </a:pPr>
            <a:endParaRPr lang="tr-TR" sz="1600" i="1" dirty="0"/>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6633"/>
            <a:ext cx="348994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87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1.3.	İlkeleri</a:t>
            </a:r>
          </a:p>
          <a:p>
            <a:pPr marL="0" indent="0" algn="just">
              <a:buNone/>
            </a:pPr>
            <a:r>
              <a:rPr lang="tr-TR" sz="1600" i="1" dirty="0" smtClean="0"/>
              <a:t>	Vergilerin doğru bir şekilde uygulanabilmesi ve başarılı bir sonuç elde edilebilmesi için belirlenen ölçütlere vergi ilkeleri denir. Vergi ilkeleri vergi uygulamalarında uyulması gereken esaslardan oluşur. İlkelere uyulursa vergiden beklenen amaca daha kolay ve en az masrafla ulaşılır. Vergi ilkeleri olarak geliştirilmiş ve kullanılmakta olan ilkelerden en önemlileri şunlardır:</a:t>
            </a:r>
          </a:p>
          <a:p>
            <a:pPr marL="0" indent="0" algn="just">
              <a:buNone/>
            </a:pPr>
            <a:endParaRPr lang="tr-TR" sz="1600" i="1" dirty="0" smtClean="0"/>
          </a:p>
          <a:p>
            <a:pPr marL="0" indent="0" algn="just">
              <a:buNone/>
            </a:pPr>
            <a:r>
              <a:rPr lang="tr-TR" sz="1600" b="1" i="1" dirty="0" smtClean="0"/>
              <a:t>	1.3.1.	Vergide Adalet İlkesi</a:t>
            </a:r>
          </a:p>
          <a:p>
            <a:pPr marL="0" indent="0" algn="just">
              <a:buNone/>
            </a:pPr>
            <a:r>
              <a:rPr lang="tr-TR" sz="1600" i="1" dirty="0" smtClean="0"/>
              <a:t>	Bu ilke vergide adil olunmasını ifade eder. Adaletli olmak içinde bulunulan topluma ve o toplumda yaşayan kişilere, onların alışkanlıklarına gelenek ve göreneklerine, örf ve adetlerine göre değişiklik göstermektedir. Her toplum bu kavramı kendine göre yorumlar. Vergi adaleti de toplumdan topluma farklılık göstermektedir.</a:t>
            </a:r>
          </a:p>
          <a:p>
            <a:pPr marL="0" indent="0" algn="just">
              <a:buNone/>
            </a:pPr>
            <a:endParaRPr lang="tr-TR" sz="1600" i="1" dirty="0" smtClean="0"/>
          </a:p>
          <a:p>
            <a:pPr marL="0" indent="0" algn="just">
              <a:buNone/>
            </a:pPr>
            <a:r>
              <a:rPr lang="tr-TR" sz="1600" i="1" dirty="0" smtClean="0"/>
              <a:t>	Adaletli bir vergi uygulamasında mükelleflerin ödeme güçlerine göre vergi yüküne katılmaları sağlanmalıdır (Vergide eşitlik ilkesi). Gelir ve vergi bakımından aynı düzeyde bulunan kişilerin vergileme konusunda aynı işlemlere tabi tutumları gerekmektedir. Kişilerin durumlarının eşitliğini tespit etmek zor bir iştir. Çünkü kişilerin gelirleri, harcamaları, servetleri, nüfusları, medeni durumları ve borçları eğitim durumları birbirlerinden farklıdır. Kişilerin şahsi özelliklerinin ve ödeme güçlerinin farklığı vergi yüklerinin belirlenmesinde ve dağıtılmasında eşitliği mümkün kılmamaktadır. Ancak bazı vergilerle örneğin, Veraset ve İntikal Vergileri, Gelir Vergileri, Servet Vergileri ile vergi yükünün dağıtımında eşitliğe uyulmaya çalışılmaktadır.</a:t>
            </a:r>
            <a:endParaRPr lang="tr-TR" sz="1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792" y="5949280"/>
            <a:ext cx="20574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769" y="116632"/>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29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tr-TR" sz="1600" i="1" dirty="0" smtClean="0"/>
              <a:t>	Vergi adaletinin sağlanmasında kişilerin asgari geçim sınırlarının vergi dışında tutulması, bu sınırın üzerinin vergilendirilmesi esastır. Ayrıca, Kişilerin şahsi ve ailevi özelikleri, dikkatten kaçırılmamalı, vergi kaçakçılığı dikkatle takip edilmeli ve çifte vergi önlenmelidir. Sermaye geliri ile faaliyet gelirlerinin ayrı ayrı vergilendirilmeleri gerekmektedir.</a:t>
            </a:r>
          </a:p>
          <a:p>
            <a:pPr marL="0" indent="0" algn="just">
              <a:buNone/>
            </a:pPr>
            <a:r>
              <a:rPr lang="tr-TR" sz="1600" i="1" dirty="0" smtClean="0"/>
              <a:t>	Adil bir vergilendirmenin yapılmasında kişilerin din, dil, ırk, unvan, vb. özelliklerini dikkate alınmadan (vergide genellik ilkesi) herkesin kendi gelir, servet ve harcamaları vergiye tabi tutulmalıdır. Bir ülkede yaşayan bütün vatandaşlar ile başka ülkede yaşamakla beraber ülke içinde gayrimenkulü olanlar ve ülkede altı aydan fazla ikamet eden yabancı uyruklu kişiler vergiye tabidirler.</a:t>
            </a:r>
          </a:p>
          <a:p>
            <a:pPr marL="0" indent="0" algn="just">
              <a:buNone/>
            </a:pPr>
            <a:r>
              <a:rPr lang="tr-TR" sz="1600" i="1" dirty="0" smtClean="0"/>
              <a:t>	Herkes vergi ödemekle mükelleftir. Ancak, bazı siyasi, ekonomik ve sosyal nedenlerle bazı gruplar ya da kişiler vergi dışında tutulmaktadırlar. Bu durum vergi muafiyeti adı ile adlandırılır. Vergi alınması gerekirken bazı konuların vergi dışında tutulması ise vergi istisnası olarak adlandırılmaktadır. Örneğin, sakatlık durumlarında vergi indirimi, sakatlığın ve özrün durumuna göre vergi muafiyeti, ihracat konularına göre vergi istisnası  uygulamaları, ordu evleri ve askeri kantinlerin vergi dışı tutulması.</a:t>
            </a:r>
          </a:p>
          <a:p>
            <a:pPr marL="0" indent="0" algn="just">
              <a:buNone/>
            </a:pPr>
            <a:r>
              <a:rPr lang="tr-TR" sz="1600" i="1" dirty="0" smtClean="0"/>
              <a:t>	Kişilerin kamu hizmetlerinden yararlanma derecelerine göre vergilendirilmeleri gerektiği fayda yaklaşımı ile ele alınmaktadır. Bu yaklaşıma göre kişiler kamusal hizmetlerden faydalandıkları ölçüde vergiye tabi tutulurlar. Örneğin, motorlu araç sürücüleri kara yollarının aşınmasından sorumlu oldukları için Motorlu Taşıtlar Vergisi ödemektedirler. Vergide adaletin sağlanmasında önemli bir ölçü olmakla birlikte kişilerin hizmetlerden faydalanma derecelerinin tespiti oldukça güçtür. Kamusal hizmetlerin kişilere sağladıkları faydalar bölünemez ve belirlenemez, diğer taraftan kişiler faydalandıkları hizmetleri gizleyebilirler ve kamusal hizmetlere olan taleplerini ifade etmeyebilirler. Bu nedenlerle fayda yaklaşımı tek başına yeterli olmamaktadır.</a:t>
            </a:r>
          </a:p>
          <a:p>
            <a:pPr marL="0" indent="0" algn="just">
              <a:buNone/>
            </a:pPr>
            <a:r>
              <a:rPr lang="tr-TR" sz="1600" i="1" dirty="0" smtClean="0"/>
              <a:t>	Vergide adaletin sağlanmasında kişilerin ödeme güçlerinin dikkate alınması  gerektiğini savunan yaklaşım ise ödeme gücü yaklaşımıdır. Kişinin vergi ödeme gücünün göstergeleri, kişinin geliri, serveti ve harcamalarıdır. Kişinin vergi ödeme gücüne göre vergilendirilmesi aynı zamanda gelir dağılımında da adaleti sağlamaktadır.</a:t>
            </a:r>
          </a:p>
          <a:p>
            <a:pPr marL="0" indent="0" algn="just">
              <a:buNone/>
            </a:pPr>
            <a:endParaRPr lang="tr-TR" sz="16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16632"/>
            <a:ext cx="238125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1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1.3.2.	Vergide Kesinlik İlkesi</a:t>
            </a:r>
          </a:p>
          <a:p>
            <a:pPr marL="0" indent="0" algn="just">
              <a:buNone/>
            </a:pPr>
            <a:r>
              <a:rPr lang="tr-TR" sz="1600" i="1" dirty="0" smtClean="0"/>
              <a:t>	Vergi alındıktan sonra kişiye tekrar ödenmez. Ancak vergiyi teşvik amaçlı bazı vergi iadesi uygulamaları bu ilkeyi ortadan kaldırmaz. Verginin konusu, oranları, ödeme yeri ve zamanı ve ödeme şekli vergi kanunlarında açık ve net bir şekilde belirtilmektedir. Bu konuda herhangi bir belirsizlik ya da değişik anlaşılmalara sebep olacak ifadeler yer    almamaktadır.</a:t>
            </a:r>
          </a:p>
          <a:p>
            <a:pPr marL="0" indent="0" algn="just">
              <a:buNone/>
            </a:pPr>
            <a:r>
              <a:rPr lang="tr-TR" sz="1600" i="1" dirty="0" smtClean="0"/>
              <a:t>Mükelleflerin vergilerini kanunda belirtilen şekilde ve yerde ödemeleri ve bu konuda herhangi bir şüphe duymamaları gerekmektedir.</a:t>
            </a:r>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	</a:t>
            </a:r>
            <a:r>
              <a:rPr lang="tr-TR" sz="1600" b="1" i="1" dirty="0" smtClean="0"/>
              <a:t>1.3.3.	Vergide Ekonomiklik İlkesi</a:t>
            </a:r>
          </a:p>
          <a:p>
            <a:pPr marL="0" indent="0" algn="just">
              <a:buNone/>
            </a:pPr>
            <a:r>
              <a:rPr lang="tr-TR" sz="1600" i="1" dirty="0" smtClean="0"/>
              <a:t>	Vergi uygulama ve toplama maliyeti, elde edilen vergi hâsılatına göre yüksek bir seviyede olmamalıdır. Mükellefin cebinden çıkan para ile devlet hazine giren para arasındaki fark çok küçük olmalıdır. Vergiden beklenen hâsılatın belirli bir dönem içinde elde edilmiş olması ve elde edilirken en az masrafla yani harcamaların asgari seviyede tutularak tahsil edilmesini öngörmektedir. Burada önemli olan hem vergi tahsilâtının vergi süresi içerisinde yapılabilmesi hem de vergi maliyetinin en düşük seviyede tutulabilmesidir. Vergi uygulamasının maliyetleri içinde vergi ile ilgili görevli memurların aylıkları, kırtasiye, ısıtma, aydınlatma, haberleşme masrafları, vergi </a:t>
            </a:r>
            <a:r>
              <a:rPr lang="tr-TR" sz="1600" i="1" dirty="0" err="1" smtClean="0"/>
              <a:t>uyuşmazlıları</a:t>
            </a:r>
            <a:r>
              <a:rPr lang="tr-TR" sz="1600" i="1" dirty="0" smtClean="0"/>
              <a:t> ve vergi yargısı ile ilgili masraflar, posta, ulaşım, danışman ücretleri, yayın ve araştırma masrafları ve diğer saklı maliyetler (kolaylıkla hesaplanamayan) girmektedir.</a:t>
            </a:r>
          </a:p>
          <a:p>
            <a:pPr marL="0" indent="0" algn="just">
              <a:buNone/>
            </a:pPr>
            <a:endParaRPr lang="tr-TR" sz="1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60648"/>
            <a:ext cx="29622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597" y="5661248"/>
            <a:ext cx="2952750" cy="104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131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49</Words>
  <Application>Microsoft Office PowerPoint</Application>
  <PresentationFormat>Ekran Gösterisi (4:3)</PresentationFormat>
  <Paragraphs>457</Paragraphs>
  <Slides>67</Slides>
  <Notes>1</Notes>
  <HiddenSlides>0</HiddenSlides>
  <MMClips>0</MMClips>
  <ScaleCrop>false</ScaleCrop>
  <HeadingPairs>
    <vt:vector size="4" baseType="variant">
      <vt:variant>
        <vt:lpstr>Tema</vt:lpstr>
      </vt:variant>
      <vt:variant>
        <vt:i4>2</vt:i4>
      </vt:variant>
      <vt:variant>
        <vt:lpstr>Slayt Başlıkları</vt:lpstr>
      </vt:variant>
      <vt:variant>
        <vt:i4>67</vt:i4>
      </vt:variant>
    </vt:vector>
  </HeadingPairs>
  <TitlesOfParts>
    <vt:vector size="69" baseType="lpstr">
      <vt:lpstr>Ofis Teması</vt:lpstr>
      <vt:lpstr>Üst Düzey</vt:lpstr>
      <vt:lpstr>      Bu proje Avrupa Birliği ve Türkiye Cumhuriyeti tarafından finanse edilmektedir. </vt:lpstr>
      <vt:lpstr>VERGİ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VERGİ</dc:title>
  <dc:creator>Duygu</dc:creator>
  <cp:lastModifiedBy>Bilal Keskin</cp:lastModifiedBy>
  <cp:revision>50</cp:revision>
  <dcterms:created xsi:type="dcterms:W3CDTF">2016-03-11T07:37:01Z</dcterms:created>
  <dcterms:modified xsi:type="dcterms:W3CDTF">2016-04-15T14:20:59Z</dcterms:modified>
</cp:coreProperties>
</file>