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153"/>
  </p:notesMasterIdLst>
  <p:sldIdLst>
    <p:sldId id="40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1" r:id="rId136"/>
    <p:sldId id="390"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notesMaster" Target="notesMasters/notes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presProps" Target="presProps.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691FD-7F24-4729-AAC7-E03864EF131A}"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5694C8-D91E-4102-A99A-DF8F6E156C1E}" type="slidenum">
              <a:rPr lang="tr-TR" smtClean="0"/>
              <a:t>‹#›</a:t>
            </a:fld>
            <a:endParaRPr lang="tr-TR"/>
          </a:p>
        </p:txBody>
      </p:sp>
    </p:spTree>
    <p:extLst>
      <p:ext uri="{BB962C8B-B14F-4D97-AF65-F5344CB8AC3E}">
        <p14:creationId xmlns:p14="http://schemas.microsoft.com/office/powerpoint/2010/main" val="38077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75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BC983F7F-8FF0-4489-AE9D-F35E649B3893}"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99110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627202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638653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85457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204651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10917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937092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5237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5133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43683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34835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15.04.2016</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27527481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36867"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36875" name="Metin kutusu 4"/>
          <p:cNvSpPr txBox="1">
            <a:spLocks noChangeArrowheads="1"/>
          </p:cNvSpPr>
          <p:nvPr/>
        </p:nvSpPr>
        <p:spPr bwMode="auto">
          <a:xfrm>
            <a:off x="3208940" y="2768600"/>
            <a:ext cx="295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PAZARLAMA</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(AMBALAJLAMA</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smtClean="0">
                <a:solidFill>
                  <a:prstClr val="black"/>
                </a:solidFill>
                <a:latin typeface="Times New Roman" pitchFamily="18" charset="0"/>
                <a:cs typeface="Times New Roman" pitchFamily="18" charset="0"/>
              </a:rPr>
              <a:t>Öğr.Gör.Hakan</a:t>
            </a:r>
            <a:r>
              <a:rPr lang="tr-TR" altLang="tr-TR" sz="1800" b="1" dirty="0" smtClean="0">
                <a:solidFill>
                  <a:prstClr val="black"/>
                </a:solidFill>
                <a:latin typeface="Times New Roman" pitchFamily="18" charset="0"/>
                <a:cs typeface="Times New Roman" pitchFamily="18" charset="0"/>
              </a:rPr>
              <a:t> DUMAN</a:t>
            </a:r>
            <a:endParaRPr lang="tr-TR" altLang="tr-TR" sz="18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45988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Çevreci Ambalaj</a:t>
            </a:r>
          </a:p>
        </p:txBody>
      </p:sp>
      <p:sp>
        <p:nvSpPr>
          <p:cNvPr id="3" name="İçerik Yer Tutucusu 2"/>
          <p:cNvSpPr>
            <a:spLocks noGrp="1"/>
          </p:cNvSpPr>
          <p:nvPr>
            <p:ph idx="1"/>
          </p:nvPr>
        </p:nvSpPr>
        <p:spPr/>
        <p:txBody>
          <a:bodyPr>
            <a:normAutofit fontScale="92500" lnSpcReduction="10000"/>
          </a:bodyPr>
          <a:lstStyle/>
          <a:p>
            <a:r>
              <a:rPr lang="tr-TR" sz="2800" dirty="0" smtClean="0"/>
              <a:t>Tetra </a:t>
            </a:r>
            <a:r>
              <a:rPr lang="tr-TR" sz="2800" dirty="0"/>
              <a:t>Pak kartonları pek çok açıdan "çevreci” sıfatını hakketmektedir. Tetra Pak kartonları, yüzde 100 geri dönüştürülebilen malzemelerden üretilir. Kullanılmış Tetra Pak kartonları genel olarak iki temel yöntemle geri dönüştürülür. Bunlardan ilki kağıt geri kazanımı yöntemidir ve Tetra Pak karton ambalajların içerisindeki kağıt elyafının geri kazanılarak değişik kağıt ürünleri elde edilmesi anlamına gelir. İkinci yöntem ise yonga  levha yöntemidir. Bu yöntemde kullanılmış Tetra Pak kartonları küçük parçalara ayrılarak ısı ve basınç altında preslenir ve çeşitli kullanım alanları olan yonga levhalar üretilir</a:t>
            </a:r>
            <a:r>
              <a:rPr lang="tr-TR" sz="2800" dirty="0" smtClean="0"/>
              <a:t>.</a:t>
            </a:r>
            <a:endParaRPr lang="tr-TR" sz="2800" dirty="0"/>
          </a:p>
        </p:txBody>
      </p:sp>
    </p:spTree>
    <p:extLst>
      <p:ext uri="{BB962C8B-B14F-4D97-AF65-F5344CB8AC3E}">
        <p14:creationId xmlns:p14="http://schemas.microsoft.com/office/powerpoint/2010/main" val="7280063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Gıda Ambalaj Atıkları Ve Geri Dönüşüm</a:t>
            </a:r>
          </a:p>
        </p:txBody>
      </p:sp>
      <p:sp>
        <p:nvSpPr>
          <p:cNvPr id="3" name="İçerik Yer Tutucusu 2"/>
          <p:cNvSpPr>
            <a:spLocks noGrp="1"/>
          </p:cNvSpPr>
          <p:nvPr>
            <p:ph idx="1"/>
          </p:nvPr>
        </p:nvSpPr>
        <p:spPr/>
        <p:txBody>
          <a:bodyPr>
            <a:normAutofit/>
          </a:bodyPr>
          <a:lstStyle/>
          <a:p>
            <a:r>
              <a:rPr lang="tr-TR" sz="3400" dirty="0" smtClean="0"/>
              <a:t>Gıda </a:t>
            </a:r>
            <a:r>
              <a:rPr lang="tr-TR" sz="3400" dirty="0"/>
              <a:t>Ambalaj Atıkları</a:t>
            </a:r>
          </a:p>
          <a:p>
            <a:r>
              <a:rPr lang="tr-TR" sz="3400" dirty="0"/>
              <a:t>Hangi halde olursa olsun; ister evlerden direk toplanan çöpler, ister geri dönüşüme girmeyen malzemeler, ister yakılmış katı atıklar olsun, hepsinin sonu katı atık atım (</a:t>
            </a:r>
            <a:r>
              <a:rPr lang="tr-TR" sz="3400" dirty="0" err="1"/>
              <a:t>disposal</a:t>
            </a:r>
            <a:r>
              <a:rPr lang="tr-TR" sz="3400" dirty="0"/>
              <a:t>) merkezleridir</a:t>
            </a:r>
            <a:r>
              <a:rPr lang="tr-TR" sz="3400" dirty="0" smtClean="0"/>
              <a:t>.</a:t>
            </a:r>
            <a:endParaRPr lang="tr-TR" sz="3400" dirty="0"/>
          </a:p>
        </p:txBody>
      </p:sp>
    </p:spTree>
    <p:extLst>
      <p:ext uri="{BB962C8B-B14F-4D97-AF65-F5344CB8AC3E}">
        <p14:creationId xmlns:p14="http://schemas.microsoft.com/office/powerpoint/2010/main" val="17379584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Gıda Ambalaj Atıkları Ve Geri Dönüşüm</a:t>
            </a:r>
          </a:p>
        </p:txBody>
      </p:sp>
      <p:sp>
        <p:nvSpPr>
          <p:cNvPr id="3" name="İçerik Yer Tutucusu 2"/>
          <p:cNvSpPr>
            <a:spLocks noGrp="1"/>
          </p:cNvSpPr>
          <p:nvPr>
            <p:ph idx="1"/>
          </p:nvPr>
        </p:nvSpPr>
        <p:spPr/>
        <p:txBody>
          <a:bodyPr>
            <a:normAutofit/>
          </a:bodyPr>
          <a:lstStyle/>
          <a:p>
            <a:r>
              <a:rPr lang="tr-TR" sz="3400" dirty="0"/>
              <a:t>Buralar, mühendisler tarafından sadece katı atıklar için hazırlanmış alanlardır. Toprağa ve topluma herhangi bir zarar vermeyecek şekilde, örneğin fare ve böceklerin  üreyemeyeceği, yer altı suların karışılmayacak biçimde tasarlanmışlardır.</a:t>
            </a:r>
          </a:p>
        </p:txBody>
      </p:sp>
    </p:spTree>
    <p:extLst>
      <p:ext uri="{BB962C8B-B14F-4D97-AF65-F5344CB8AC3E}">
        <p14:creationId xmlns:p14="http://schemas.microsoft.com/office/powerpoint/2010/main" val="40546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Ambalaj Materyallerinin Geri Dönüşümü</a:t>
            </a:r>
          </a:p>
        </p:txBody>
      </p:sp>
      <p:sp>
        <p:nvSpPr>
          <p:cNvPr id="3" name="İçerik Yer Tutucusu 2"/>
          <p:cNvSpPr>
            <a:spLocks noGrp="1"/>
          </p:cNvSpPr>
          <p:nvPr>
            <p:ph idx="1"/>
          </p:nvPr>
        </p:nvSpPr>
        <p:spPr/>
        <p:txBody>
          <a:bodyPr>
            <a:normAutofit fontScale="92500" lnSpcReduction="20000"/>
          </a:bodyPr>
          <a:lstStyle/>
          <a:p>
            <a:r>
              <a:rPr lang="tr-TR" sz="3400" dirty="0" smtClean="0"/>
              <a:t>Ambalaj </a:t>
            </a:r>
            <a:r>
              <a:rPr lang="tr-TR" sz="3400" dirty="0"/>
              <a:t>materyallerinin geri dönüşümü denildiği zaman atık kâğıtlardan yeni kâğıt yapımı, kırık camlardan yeni cam şişelerin üretimi, metallerin ve plastiklerin bazı süreçten geçirilerek yeniden kazanılması akla gelmektedir.</a:t>
            </a:r>
          </a:p>
          <a:p>
            <a:r>
              <a:rPr lang="tr-TR" sz="3400" dirty="0" smtClean="0"/>
              <a:t>Belediyeler </a:t>
            </a:r>
            <a:r>
              <a:rPr lang="tr-TR" sz="3400" dirty="0"/>
              <a:t>ve özel toplama şirketleri tarafından atık ambalaj materyalleri toplanır ve işleneceği yerlere gönderilir. En büyük atık ambalaj kaynakları süpermarketler, restoranlar  ve ofis binalarıdır.</a:t>
            </a:r>
          </a:p>
        </p:txBody>
      </p:sp>
    </p:spTree>
    <p:extLst>
      <p:ext uri="{BB962C8B-B14F-4D97-AF65-F5344CB8AC3E}">
        <p14:creationId xmlns:p14="http://schemas.microsoft.com/office/powerpoint/2010/main" val="593161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Karışık Halde Bulunan Atık İçerisindeki Farklı Materyallerin Ayrılması</a:t>
            </a:r>
          </a:p>
        </p:txBody>
      </p:sp>
      <p:sp>
        <p:nvSpPr>
          <p:cNvPr id="3" name="İçerik Yer Tutucusu 2"/>
          <p:cNvSpPr>
            <a:spLocks noGrp="1"/>
          </p:cNvSpPr>
          <p:nvPr>
            <p:ph idx="1"/>
          </p:nvPr>
        </p:nvSpPr>
        <p:spPr/>
        <p:txBody>
          <a:bodyPr>
            <a:normAutofit fontScale="92500" lnSpcReduction="10000"/>
          </a:bodyPr>
          <a:lstStyle/>
          <a:p>
            <a:r>
              <a:rPr lang="tr-TR" sz="3400" dirty="0" smtClean="0"/>
              <a:t>İçerisinde </a:t>
            </a:r>
            <a:r>
              <a:rPr lang="tr-TR" sz="3400" dirty="0"/>
              <a:t>kağıtların, cam malzemelerin, metal kutuların ve plastiklerin bulunduğu çöpler bir yere boşaltılır. Burada kağıttan yapılmış materyaller elle ayırma yöntemi ile metal ve plastiklerden ayrılır. Daha sonra metal ve plastikler taşıyıcı kayışa doğru sürüklenirler be burada </a:t>
            </a:r>
            <a:r>
              <a:rPr lang="tr-TR" sz="3400" dirty="0" err="1"/>
              <a:t>magnetik</a:t>
            </a:r>
            <a:r>
              <a:rPr lang="tr-TR" sz="3400" dirty="0"/>
              <a:t> ayırma ile plastik ve camlardan ayırır. En son olarak da yoğunluk farkı ve elle ayırma yöntemi ile cam malzemeler plastiklerden ayrılır </a:t>
            </a:r>
            <a:r>
              <a:rPr lang="tr-TR" sz="3400" dirty="0" smtClean="0"/>
              <a:t>.</a:t>
            </a:r>
            <a:endParaRPr lang="tr-TR" sz="3400" dirty="0"/>
          </a:p>
        </p:txBody>
      </p:sp>
    </p:spTree>
    <p:extLst>
      <p:ext uri="{BB962C8B-B14F-4D97-AF65-F5344CB8AC3E}">
        <p14:creationId xmlns:p14="http://schemas.microsoft.com/office/powerpoint/2010/main" val="12471015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Karışık Halde Bulunan Atık İçerisindeki Farklı Materyallerin Ayrılması</a:t>
            </a:r>
          </a:p>
        </p:txBody>
      </p:sp>
      <p:sp>
        <p:nvSpPr>
          <p:cNvPr id="3" name="İçerik Yer Tutucusu 2"/>
          <p:cNvSpPr>
            <a:spLocks noGrp="1"/>
          </p:cNvSpPr>
          <p:nvPr>
            <p:ph idx="1"/>
          </p:nvPr>
        </p:nvSpPr>
        <p:spPr/>
        <p:txBody>
          <a:bodyPr>
            <a:normAutofit fontScale="85000" lnSpcReduction="20000"/>
          </a:bodyPr>
          <a:lstStyle/>
          <a:p>
            <a:r>
              <a:rPr lang="tr-TR" sz="3400" dirty="0"/>
              <a:t>Bu karışık halde bulunan malzemeler ayrıldıktan sonra işlenip tekrar kullanımlarının sağlanacağı yerlere gönderilir ve belirli süreçten geçtikten sonra tekrar kullanılırlar. Ancak son zamanlarda kağıt ve cam ambalaj materyallerinin kolaylık geri kazanılması için özel toplama kutuları sokaklara yerleştirilmiş ve kağıt atıkların kağıtlar için ayrılan kutuya, cam atıkların da camlar için ayrılan kutulara atılması sağlanmıştır. Böylece bu malzemeler diğerlerinden ayrılmak zorunda kalmadan kolaylıkla ayırt edilebilmiştir. Bu yöntem daha ekonomik olmuştur</a:t>
            </a:r>
            <a:r>
              <a:rPr lang="tr-TR" sz="3400" dirty="0" smtClean="0"/>
              <a:t>.</a:t>
            </a:r>
            <a:endParaRPr lang="tr-TR" sz="3400" dirty="0"/>
          </a:p>
        </p:txBody>
      </p:sp>
    </p:spTree>
    <p:extLst>
      <p:ext uri="{BB962C8B-B14F-4D97-AF65-F5344CB8AC3E}">
        <p14:creationId xmlns:p14="http://schemas.microsoft.com/office/powerpoint/2010/main" val="32838363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Karışık Halde Bulunan Atık İçerisindeki Farklı Materyallerin Ayrılması</a:t>
            </a:r>
          </a:p>
        </p:txBody>
      </p:sp>
      <p:sp>
        <p:nvSpPr>
          <p:cNvPr id="3" name="İçerik Yer Tutucusu 2"/>
          <p:cNvSpPr>
            <a:spLocks noGrp="1"/>
          </p:cNvSpPr>
          <p:nvPr>
            <p:ph idx="1"/>
          </p:nvPr>
        </p:nvSpPr>
        <p:spPr/>
        <p:txBody>
          <a:bodyPr>
            <a:normAutofit fontScale="92500"/>
          </a:bodyPr>
          <a:lstStyle/>
          <a:p>
            <a:r>
              <a:rPr lang="tr-TR" sz="3400" dirty="0" err="1"/>
              <a:t>Plastikler:Plastik</a:t>
            </a:r>
            <a:r>
              <a:rPr lang="tr-TR" sz="3400" dirty="0"/>
              <a:t> materyallerin geri dönüşümü için üç yöntem kullanılmaktadır. Bunlardan birincisi parçalanmış halde bulunan plastiklerin yeniden işlenmesidir İkinci yöntem ise Plastik malzemenin fiziksel olarak temizlenmesi ile geri kullanımıdır. Üçüncü yöntemde de polimerlerin kimyasal yapıları değiştirilmektedir. örnek; pet şişelerdir.</a:t>
            </a:r>
          </a:p>
        </p:txBody>
      </p:sp>
    </p:spTree>
    <p:extLst>
      <p:ext uri="{BB962C8B-B14F-4D97-AF65-F5344CB8AC3E}">
        <p14:creationId xmlns:p14="http://schemas.microsoft.com/office/powerpoint/2010/main" val="44697030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Karışık Halde Bulunan Atık İçerisindeki Farklı Materyallerin Ayrılması</a:t>
            </a:r>
          </a:p>
        </p:txBody>
      </p:sp>
      <p:pic>
        <p:nvPicPr>
          <p:cNvPr id="4" name="image23.jpeg"/>
          <p:cNvPicPr>
            <a:picLocks noGrp="1"/>
          </p:cNvPicPr>
          <p:nvPr>
            <p:ph idx="1"/>
          </p:nvPr>
        </p:nvPicPr>
        <p:blipFill>
          <a:blip r:embed="rId2" cstate="print"/>
          <a:stretch>
            <a:fillRect/>
          </a:stretch>
        </p:blipFill>
        <p:spPr>
          <a:xfrm>
            <a:off x="395536" y="1916832"/>
            <a:ext cx="8280920" cy="4941168"/>
          </a:xfrm>
          <a:prstGeom prst="rect">
            <a:avLst/>
          </a:prstGeom>
        </p:spPr>
      </p:pic>
    </p:spTree>
    <p:extLst>
      <p:ext uri="{BB962C8B-B14F-4D97-AF65-F5344CB8AC3E}">
        <p14:creationId xmlns:p14="http://schemas.microsoft.com/office/powerpoint/2010/main" val="14369404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err="1"/>
              <a:t>Türkiyedeki</a:t>
            </a:r>
            <a:r>
              <a:rPr lang="tr-TR" sz="3600" dirty="0"/>
              <a:t> Kanuni Düzenlemeler</a:t>
            </a:r>
          </a:p>
        </p:txBody>
      </p:sp>
      <p:sp>
        <p:nvSpPr>
          <p:cNvPr id="3" name="İçerik Yer Tutucusu 2"/>
          <p:cNvSpPr>
            <a:spLocks noGrp="1"/>
          </p:cNvSpPr>
          <p:nvPr>
            <p:ph idx="1"/>
          </p:nvPr>
        </p:nvSpPr>
        <p:spPr/>
        <p:txBody>
          <a:bodyPr/>
          <a:lstStyle/>
          <a:p>
            <a:r>
              <a:rPr lang="tr-TR" dirty="0"/>
              <a:t>2.4.	</a:t>
            </a:r>
            <a:r>
              <a:rPr lang="tr-TR" dirty="0" smtClean="0"/>
              <a:t>Ambalaj </a:t>
            </a:r>
            <a:r>
              <a:rPr lang="tr-TR" dirty="0"/>
              <a:t>ve ambalaj atıklarının kontrolü yönetmeliği, 2872 sayılı Çevre Kanunu’nun 1, 3, 8, 11 ve 12 </a:t>
            </a:r>
            <a:r>
              <a:rPr lang="tr-TR" dirty="0" err="1"/>
              <a:t>nci</a:t>
            </a:r>
            <a:r>
              <a:rPr lang="tr-TR" dirty="0"/>
              <a:t> maddeleri ile 4856 sayılı Çevre ve Orman Bakanlığı Teşkilat ve Görevleri Hakkında Kanun’un 1, 2 ve 9 uncu maddelerine dayanılarak hazırlanmıştır.</a:t>
            </a:r>
          </a:p>
          <a:p>
            <a:endParaRPr lang="tr-TR" dirty="0"/>
          </a:p>
        </p:txBody>
      </p:sp>
    </p:spTree>
    <p:extLst>
      <p:ext uri="{BB962C8B-B14F-4D97-AF65-F5344CB8AC3E}">
        <p14:creationId xmlns:p14="http://schemas.microsoft.com/office/powerpoint/2010/main" val="313713485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Yönetmeliğin Amacı</a:t>
            </a:r>
          </a:p>
        </p:txBody>
      </p:sp>
      <p:sp>
        <p:nvSpPr>
          <p:cNvPr id="3" name="İçerik Yer Tutucusu 2"/>
          <p:cNvSpPr>
            <a:spLocks noGrp="1"/>
          </p:cNvSpPr>
          <p:nvPr>
            <p:ph idx="1"/>
          </p:nvPr>
        </p:nvSpPr>
        <p:spPr/>
        <p:txBody>
          <a:bodyPr/>
          <a:lstStyle/>
          <a:p>
            <a:r>
              <a:rPr lang="tr-TR" dirty="0" smtClean="0"/>
              <a:t>Çevresel </a:t>
            </a:r>
            <a:r>
              <a:rPr lang="tr-TR" dirty="0"/>
              <a:t>açıdan belirli kriter, temel koşul ve özelliklere sahip ambalajların üretilmesini,</a:t>
            </a:r>
          </a:p>
          <a:p>
            <a:r>
              <a:rPr lang="tr-TR" dirty="0"/>
              <a:t>Ambalaj atıklarının çevreye zarar verecek şekilde doğrudan ve dolaylı bir şekilde ortama verilmesinin önlenmesini,</a:t>
            </a:r>
          </a:p>
          <a:p>
            <a:endParaRPr lang="tr-TR" dirty="0"/>
          </a:p>
        </p:txBody>
      </p:sp>
    </p:spTree>
    <p:extLst>
      <p:ext uri="{BB962C8B-B14F-4D97-AF65-F5344CB8AC3E}">
        <p14:creationId xmlns:p14="http://schemas.microsoft.com/office/powerpoint/2010/main" val="23102549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Yönetmeliğe Göre Görev ve </a:t>
            </a:r>
            <a:r>
              <a:rPr lang="tr-TR" sz="3600" dirty="0" smtClean="0"/>
              <a:t>Yetkiler</a:t>
            </a:r>
            <a:endParaRPr lang="tr-TR" sz="3600" dirty="0"/>
          </a:p>
        </p:txBody>
      </p:sp>
      <p:sp>
        <p:nvSpPr>
          <p:cNvPr id="3" name="İçerik Yer Tutucusu 2"/>
          <p:cNvSpPr>
            <a:spLocks noGrp="1"/>
          </p:cNvSpPr>
          <p:nvPr>
            <p:ph idx="1"/>
          </p:nvPr>
        </p:nvSpPr>
        <p:spPr/>
        <p:txBody>
          <a:bodyPr>
            <a:normAutofit/>
          </a:bodyPr>
          <a:lstStyle/>
          <a:p>
            <a:r>
              <a:rPr lang="tr-TR" dirty="0"/>
              <a:t>Bakanlığın görev ve </a:t>
            </a:r>
            <a:r>
              <a:rPr lang="tr-TR" dirty="0" smtClean="0"/>
              <a:t>yetkileri</a:t>
            </a:r>
          </a:p>
          <a:p>
            <a:pPr lvl="1"/>
            <a:r>
              <a:rPr lang="tr-TR" dirty="0" smtClean="0"/>
              <a:t>Ambalaj </a:t>
            </a:r>
            <a:r>
              <a:rPr lang="tr-TR" dirty="0"/>
              <a:t>atıklarının toplanması, tekrar kullanımı, geri dönüşümü, geri kazanımı ve </a:t>
            </a:r>
            <a:r>
              <a:rPr lang="tr-TR" dirty="0" err="1"/>
              <a:t>bertarafına</a:t>
            </a:r>
            <a:r>
              <a:rPr lang="tr-TR" dirty="0"/>
              <a:t> ilişkin program saptamak, bu Yönetmeliğin uygulanmasına yönelik işbirliği ve koordinasyonu sağlamak, idari tedbirler almak, gerekirse tebliğler yayımlamak ve gerekli denetimleri yapmakla,</a:t>
            </a:r>
          </a:p>
          <a:p>
            <a:pPr lvl="1"/>
            <a:r>
              <a:rPr lang="tr-TR" dirty="0"/>
              <a:t>Geri kazanılmış ürünlerin kullanımını özendirmekle, yükümlüdür</a:t>
            </a:r>
            <a:r>
              <a:rPr lang="tr-TR" dirty="0" smtClean="0"/>
              <a:t>.</a:t>
            </a:r>
            <a:endParaRPr lang="tr-TR" dirty="0"/>
          </a:p>
        </p:txBody>
      </p:sp>
    </p:spTree>
    <p:extLst>
      <p:ext uri="{BB962C8B-B14F-4D97-AF65-F5344CB8AC3E}">
        <p14:creationId xmlns:p14="http://schemas.microsoft.com/office/powerpoint/2010/main" val="96651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Çevreci Ambalaj</a:t>
            </a:r>
          </a:p>
        </p:txBody>
      </p:sp>
      <p:sp>
        <p:nvSpPr>
          <p:cNvPr id="3" name="İçerik Yer Tutucusu 2"/>
          <p:cNvSpPr>
            <a:spLocks noGrp="1"/>
          </p:cNvSpPr>
          <p:nvPr>
            <p:ph idx="1"/>
          </p:nvPr>
        </p:nvSpPr>
        <p:spPr/>
        <p:txBody>
          <a:bodyPr>
            <a:normAutofit fontScale="85000" lnSpcReduction="20000"/>
          </a:bodyPr>
          <a:lstStyle/>
          <a:p>
            <a:r>
              <a:rPr lang="tr-TR" sz="2800" dirty="0"/>
              <a:t> </a:t>
            </a:r>
            <a:r>
              <a:rPr lang="tr-TR" sz="2800" dirty="0" smtClean="0"/>
              <a:t>Boş </a:t>
            </a:r>
            <a:r>
              <a:rPr lang="tr-TR" sz="2800" dirty="0"/>
              <a:t>Tetra Pak kartonları doluma rulo halinde sevk edilir. Örneğin 200 ml'lik Tetra Pak içecek kartonlarının bir rulosunda 20.000 paket vardır. Bu nedenle, bir kamyonla rulo halindeki bu ambalajlardan 1 milyon adedini taşımak mümkündür. Oysa aynı miktarda hazır şişe türü ambalaj boş olarak sevk edildiğinde yaklaşık 58 kamyon gerekmektedir. Tetra Pak içecek kartonları dolu olarak sevk edildiklerinde ağırlık olarak yüzde 97'si ürün ve sadece yüzde 3'ü ambalaj malzemesidir. </a:t>
            </a:r>
            <a:r>
              <a:rPr lang="tr-TR" sz="2800" dirty="0" smtClean="0"/>
              <a:t>Şişe </a:t>
            </a:r>
            <a:r>
              <a:rPr lang="tr-TR" sz="2800" dirty="0"/>
              <a:t>türü ambalajlarda ambalajın içerisindeki ürüne oranla ağırlığı yüzde 60'a kadar çıkabilmektedir. Benzer şekilde, kullanılmış Tetra Pak içecek kartonları kulakları açılıp yassı hale getirilerek normal hacimlerinin altıda biri kadar yer kaplayabilmektedir</a:t>
            </a:r>
            <a:r>
              <a:rPr lang="tr-TR" sz="2800" dirty="0" smtClean="0"/>
              <a:t>.</a:t>
            </a:r>
            <a:endParaRPr lang="tr-TR" sz="2800" dirty="0"/>
          </a:p>
        </p:txBody>
      </p:sp>
    </p:spTree>
    <p:extLst>
      <p:ext uri="{BB962C8B-B14F-4D97-AF65-F5344CB8AC3E}">
        <p14:creationId xmlns:p14="http://schemas.microsoft.com/office/powerpoint/2010/main" val="15402109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Yönetmeliğe Göre Görev ve </a:t>
            </a:r>
            <a:r>
              <a:rPr lang="tr-TR" sz="3600" dirty="0" smtClean="0"/>
              <a:t>Yetkiler</a:t>
            </a:r>
            <a:endParaRPr lang="tr-TR" sz="3600" dirty="0"/>
          </a:p>
        </p:txBody>
      </p:sp>
      <p:sp>
        <p:nvSpPr>
          <p:cNvPr id="3" name="İçerik Yer Tutucusu 2"/>
          <p:cNvSpPr>
            <a:spLocks noGrp="1"/>
          </p:cNvSpPr>
          <p:nvPr>
            <p:ph idx="1"/>
          </p:nvPr>
        </p:nvSpPr>
        <p:spPr/>
        <p:txBody>
          <a:bodyPr>
            <a:normAutofit/>
          </a:bodyPr>
          <a:lstStyle/>
          <a:p>
            <a:r>
              <a:rPr lang="tr-TR" dirty="0"/>
              <a:t>Mülki amirlerin görev ve yetkileri</a:t>
            </a:r>
          </a:p>
          <a:p>
            <a:r>
              <a:rPr lang="tr-TR" dirty="0"/>
              <a:t>Mahallin en büyük mülki amiri;</a:t>
            </a:r>
          </a:p>
          <a:p>
            <a:pPr lvl="1"/>
            <a:r>
              <a:rPr lang="tr-TR" dirty="0"/>
              <a:t>Ambalaj atıklarının kaynağında ayrı toplanması için belediyeler, ekonomik işletmeler veya yetkilendirilmiş kuruluşlar arasında koordinasyonu sağlamakla,</a:t>
            </a:r>
          </a:p>
          <a:p>
            <a:pPr lvl="1"/>
            <a:r>
              <a:rPr lang="tr-TR" dirty="0"/>
              <a:t>Kurulacak geri kazanım tesisleri ile ilgili başvuruları Bakanlığa göndermekle,</a:t>
            </a:r>
          </a:p>
          <a:p>
            <a:pPr lvl="1"/>
            <a:r>
              <a:rPr lang="tr-TR" dirty="0"/>
              <a:t>Ekonomik işletmeler veya yetkilendirilmiş kuruluşlarla birlikte geri kazanılmış ürünlerin kullanımını özendirmekle, yükümlüdür</a:t>
            </a:r>
            <a:r>
              <a:rPr lang="tr-TR" dirty="0" smtClean="0"/>
              <a:t>.</a:t>
            </a:r>
            <a:endParaRPr lang="tr-TR" dirty="0"/>
          </a:p>
        </p:txBody>
      </p:sp>
    </p:spTree>
    <p:extLst>
      <p:ext uri="{BB962C8B-B14F-4D97-AF65-F5344CB8AC3E}">
        <p14:creationId xmlns:p14="http://schemas.microsoft.com/office/powerpoint/2010/main" val="36758899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Yönetmeliğe Göre Görev ve </a:t>
            </a:r>
            <a:r>
              <a:rPr lang="tr-TR" sz="3600" dirty="0" smtClean="0"/>
              <a:t>Yetkiler</a:t>
            </a:r>
            <a:endParaRPr lang="tr-TR" sz="3600" dirty="0"/>
          </a:p>
        </p:txBody>
      </p:sp>
      <p:sp>
        <p:nvSpPr>
          <p:cNvPr id="3" name="İçerik Yer Tutucusu 2"/>
          <p:cNvSpPr>
            <a:spLocks noGrp="1"/>
          </p:cNvSpPr>
          <p:nvPr>
            <p:ph idx="1"/>
          </p:nvPr>
        </p:nvSpPr>
        <p:spPr/>
        <p:txBody>
          <a:bodyPr>
            <a:normAutofit fontScale="92500" lnSpcReduction="10000"/>
          </a:bodyPr>
          <a:lstStyle/>
          <a:p>
            <a:r>
              <a:rPr lang="tr-TR" dirty="0"/>
              <a:t>Belediyelerin görev ve yetkileri</a:t>
            </a:r>
          </a:p>
          <a:p>
            <a:r>
              <a:rPr lang="tr-TR" dirty="0"/>
              <a:t>Belediyeler;</a:t>
            </a:r>
          </a:p>
          <a:p>
            <a:pPr lvl="1"/>
            <a:r>
              <a:rPr lang="tr-TR" dirty="0"/>
              <a:t>Ambalaj atıklarının kaynağında ayrı toplanması için ekonomik işletmeler veya yetkilendirilmiş kuruluşlar ile birlikte, ambalaj atıkları yönetim planını hazırlamak ve/veya hazırlatmak ve bu amaçla oluşturulacak planları onaylamakla,</a:t>
            </a:r>
          </a:p>
          <a:p>
            <a:pPr lvl="1"/>
            <a:r>
              <a:rPr lang="tr-TR" dirty="0"/>
              <a:t>Ambalaj atıklarını ekonomik işletmeler veya yetkilendirilmiş kuruluşlar ile birlikte kaynağında ayrı toplamak veya toplatmakla, çalışmaları desteklemekle,</a:t>
            </a:r>
          </a:p>
          <a:p>
            <a:pPr lvl="1"/>
            <a:r>
              <a:rPr lang="tr-TR" dirty="0"/>
              <a:t>Kaynağında ayrı toplanan ambalaj atıklarının ayrılmasını sağlayacak tesisleri kurmak, kurulmasını sağlamak veya bu amaçla kurulmuş tesislerden yararlanmakla</a:t>
            </a:r>
            <a:r>
              <a:rPr lang="tr-TR" dirty="0" smtClean="0"/>
              <a:t>,</a:t>
            </a:r>
            <a:endParaRPr lang="tr-TR" dirty="0"/>
          </a:p>
        </p:txBody>
      </p:sp>
    </p:spTree>
    <p:extLst>
      <p:ext uri="{BB962C8B-B14F-4D97-AF65-F5344CB8AC3E}">
        <p14:creationId xmlns:p14="http://schemas.microsoft.com/office/powerpoint/2010/main" val="1717592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Ambalaj Atıklarının Kaynağında Ayrı </a:t>
            </a:r>
            <a:r>
              <a:rPr lang="tr-TR" sz="3600" dirty="0" smtClean="0"/>
              <a:t>Toplanması</a:t>
            </a:r>
            <a:endParaRPr lang="tr-TR" sz="3600" dirty="0"/>
          </a:p>
        </p:txBody>
      </p:sp>
      <p:sp>
        <p:nvSpPr>
          <p:cNvPr id="3" name="İçerik Yer Tutucusu 2"/>
          <p:cNvSpPr>
            <a:spLocks noGrp="1"/>
          </p:cNvSpPr>
          <p:nvPr>
            <p:ph idx="1"/>
          </p:nvPr>
        </p:nvSpPr>
        <p:spPr/>
        <p:txBody>
          <a:bodyPr>
            <a:normAutofit fontScale="85000" lnSpcReduction="20000"/>
          </a:bodyPr>
          <a:lstStyle/>
          <a:p>
            <a:r>
              <a:rPr lang="tr-TR" sz="3200" dirty="0"/>
              <a:t>Nakliye ambalajlarının ayrı toplanması</a:t>
            </a:r>
            <a:endParaRPr lang="tr-TR" sz="3300" dirty="0" smtClean="0"/>
          </a:p>
          <a:p>
            <a:r>
              <a:rPr lang="tr-TR" sz="3300" dirty="0" smtClean="0"/>
              <a:t>Nakliye </a:t>
            </a:r>
            <a:r>
              <a:rPr lang="tr-TR" sz="3300" dirty="0"/>
              <a:t>ambalajlarını kullanımdan sonra geri almak ve yeni bir kullanıma veya malzemenin yeniden değerlendirilmesine imkân vermek üzere, ayrı olarak toplamak zorundadır.</a:t>
            </a:r>
          </a:p>
          <a:p>
            <a:r>
              <a:rPr lang="tr-TR" sz="3300" dirty="0"/>
              <a:t>Endüstriyel ambalajların ayrı toplanması</a:t>
            </a:r>
          </a:p>
          <a:p>
            <a:r>
              <a:rPr lang="tr-TR" sz="3300" dirty="0"/>
              <a:t>Her türlü malzemeden yapılmış endüstriyel ambalajlar üreticileri veya piyasaya sürenler tarafından evsel ve ticari kaynaklı ambalajların toplama sisteminin dışında toplanır, tekrar kullanılır veya geri kazanılması sağlanır</a:t>
            </a:r>
            <a:r>
              <a:rPr lang="tr-TR" sz="3300" dirty="0" smtClean="0"/>
              <a:t>.</a:t>
            </a:r>
            <a:endParaRPr lang="tr-TR" sz="3300" dirty="0"/>
          </a:p>
        </p:txBody>
      </p:sp>
    </p:spTree>
    <p:extLst>
      <p:ext uri="{BB962C8B-B14F-4D97-AF65-F5344CB8AC3E}">
        <p14:creationId xmlns:p14="http://schemas.microsoft.com/office/powerpoint/2010/main" val="9211361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Ambalaj Atıklarının Kaynağında Ayrı </a:t>
            </a:r>
            <a:r>
              <a:rPr lang="tr-TR" sz="3600" dirty="0" smtClean="0"/>
              <a:t>Toplanması</a:t>
            </a:r>
            <a:endParaRPr lang="tr-TR" sz="3600" dirty="0"/>
          </a:p>
        </p:txBody>
      </p:sp>
      <p:sp>
        <p:nvSpPr>
          <p:cNvPr id="3" name="İçerik Yer Tutucusu 2"/>
          <p:cNvSpPr>
            <a:spLocks noGrp="1"/>
          </p:cNvSpPr>
          <p:nvPr>
            <p:ph idx="1"/>
          </p:nvPr>
        </p:nvSpPr>
        <p:spPr/>
        <p:txBody>
          <a:bodyPr>
            <a:normAutofit/>
          </a:bodyPr>
          <a:lstStyle/>
          <a:p>
            <a:r>
              <a:rPr lang="tr-TR" sz="3200" dirty="0"/>
              <a:t>Toplanan ambalaj atıklarının geri kazanılması</a:t>
            </a:r>
          </a:p>
          <a:p>
            <a:r>
              <a:rPr lang="tr-TR" sz="3200" dirty="0"/>
              <a:t>Doğal kaynakların korunması, sürdürülebilir üretim, depolanacak atık miktarının azaltılması ve ekonomik değer yaratılması amacıyla ambalaj atıklarının geri kazanılması ve yeniden üretim sürecine sokulması zorunludur</a:t>
            </a:r>
            <a:r>
              <a:rPr lang="tr-TR" sz="3200" dirty="0" smtClean="0"/>
              <a:t>.</a:t>
            </a:r>
            <a:endParaRPr lang="tr-TR" sz="3200" dirty="0"/>
          </a:p>
        </p:txBody>
      </p:sp>
    </p:spTree>
    <p:extLst>
      <p:ext uri="{BB962C8B-B14F-4D97-AF65-F5344CB8AC3E}">
        <p14:creationId xmlns:p14="http://schemas.microsoft.com/office/powerpoint/2010/main" val="32125669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Ambalaj Atıklarının Kaynağında Ayrı </a:t>
            </a:r>
            <a:r>
              <a:rPr lang="tr-TR" sz="3600" dirty="0" smtClean="0"/>
              <a:t>Toplanması</a:t>
            </a:r>
            <a:endParaRPr lang="tr-TR" sz="3600" dirty="0"/>
          </a:p>
        </p:txBody>
      </p:sp>
      <p:sp>
        <p:nvSpPr>
          <p:cNvPr id="3" name="İçerik Yer Tutucusu 2"/>
          <p:cNvSpPr>
            <a:spLocks noGrp="1"/>
          </p:cNvSpPr>
          <p:nvPr>
            <p:ph idx="1"/>
          </p:nvPr>
        </p:nvSpPr>
        <p:spPr/>
        <p:txBody>
          <a:bodyPr>
            <a:normAutofit fontScale="85000" lnSpcReduction="10000"/>
          </a:bodyPr>
          <a:lstStyle/>
          <a:p>
            <a:r>
              <a:rPr lang="tr-TR" sz="3200" dirty="0"/>
              <a:t>Tüketicileri bilgilendirme</a:t>
            </a:r>
          </a:p>
          <a:p>
            <a:r>
              <a:rPr lang="tr-TR" sz="3200" dirty="0"/>
              <a:t>Bu Yönetmelik ile sorumluluk verilen ekonomik işletmeler ve yetkilendirilmiş kuruluşlar, tüketicileri, ambalaj atıklarının iade, toplanma ve geri kazanım sistemleri; bu atıkların kaynağında ayrı toplanması, yeniden kullanımı, geri kazanımı ve geri dönüşümü konularındaki rolleri ile piyasada mevcut ambalaj malzemeleri üzerindeki işaretlemelerin anlamları başta olmak üzere; ambalaj atıklarının kaynağında ayrı toplanması konusunda bilgilendirmekle yükümlüdürler</a:t>
            </a:r>
            <a:r>
              <a:rPr lang="tr-TR" sz="3200" dirty="0" smtClean="0"/>
              <a:t>.</a:t>
            </a:r>
            <a:endParaRPr lang="tr-TR" sz="3200" dirty="0"/>
          </a:p>
        </p:txBody>
      </p:sp>
    </p:spTree>
    <p:extLst>
      <p:ext uri="{BB962C8B-B14F-4D97-AF65-F5344CB8AC3E}">
        <p14:creationId xmlns:p14="http://schemas.microsoft.com/office/powerpoint/2010/main" val="392005568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Ambalaj Atıklarının Kaynağında Ayrı </a:t>
            </a:r>
            <a:r>
              <a:rPr lang="tr-TR" sz="3600" dirty="0" smtClean="0"/>
              <a:t>Toplanması</a:t>
            </a:r>
            <a:endParaRPr lang="tr-TR" sz="3600" dirty="0"/>
          </a:p>
        </p:txBody>
      </p:sp>
      <p:sp>
        <p:nvSpPr>
          <p:cNvPr id="3" name="İçerik Yer Tutucusu 2"/>
          <p:cNvSpPr>
            <a:spLocks noGrp="1"/>
          </p:cNvSpPr>
          <p:nvPr>
            <p:ph idx="1"/>
          </p:nvPr>
        </p:nvSpPr>
        <p:spPr/>
        <p:txBody>
          <a:bodyPr>
            <a:normAutofit fontScale="85000" lnSpcReduction="10000"/>
          </a:bodyPr>
          <a:lstStyle/>
          <a:p>
            <a:r>
              <a:rPr lang="tr-TR" sz="3200" dirty="0" smtClean="0"/>
              <a:t>Eğitim</a:t>
            </a:r>
            <a:endParaRPr lang="tr-TR" sz="3200" dirty="0"/>
          </a:p>
          <a:p>
            <a:r>
              <a:rPr lang="tr-TR" sz="3200" dirty="0"/>
              <a:t>Bakanlık, mahallin mülki amiri, belediyeler ile ekonomik işletmeler ve  yetkilendirilmiş kuruluşlar, ambalaj atıklarının kaynağında ayrı toplanması, yeniden kullanılması, geri dönüştürülmesi ve geri kazanılması ile buna yönelik olarak uygulanan sistemler hakkında tüketicileri ve kamuoyunu bilgilendirmek ve duyarlılığı geliştirmek üzere eğitim çalışmaları yürütmek, koordine etmek veya bu amaçla yapılan çalışmalara katılmak ve katkıda bulunmak zorundadırlar.</a:t>
            </a:r>
          </a:p>
          <a:p>
            <a:endParaRPr lang="tr-TR" sz="3200" dirty="0"/>
          </a:p>
        </p:txBody>
      </p:sp>
    </p:spTree>
    <p:extLst>
      <p:ext uri="{BB962C8B-B14F-4D97-AF65-F5344CB8AC3E}">
        <p14:creationId xmlns:p14="http://schemas.microsoft.com/office/powerpoint/2010/main" val="26130394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t>Ambalaj Atıklarının Kaynağında Ayrı </a:t>
            </a:r>
            <a:r>
              <a:rPr lang="tr-TR" sz="3600" dirty="0" smtClean="0"/>
              <a:t>Toplanması</a:t>
            </a:r>
            <a:endParaRPr lang="tr-TR" sz="3600" dirty="0"/>
          </a:p>
        </p:txBody>
      </p:sp>
      <p:sp>
        <p:nvSpPr>
          <p:cNvPr id="3" name="İçerik Yer Tutucusu 2"/>
          <p:cNvSpPr>
            <a:spLocks noGrp="1"/>
          </p:cNvSpPr>
          <p:nvPr>
            <p:ph idx="1"/>
          </p:nvPr>
        </p:nvSpPr>
        <p:spPr/>
        <p:txBody>
          <a:bodyPr>
            <a:normAutofit fontScale="85000" lnSpcReduction="10000"/>
          </a:bodyPr>
          <a:lstStyle/>
          <a:p>
            <a:r>
              <a:rPr lang="tr-TR" sz="3200" dirty="0" smtClean="0"/>
              <a:t>Eğitim</a:t>
            </a:r>
            <a:endParaRPr lang="tr-TR" sz="3200" dirty="0"/>
          </a:p>
          <a:p>
            <a:r>
              <a:rPr lang="tr-TR" sz="3200" dirty="0"/>
              <a:t>Bakanlık, mahallin mülki amiri, belediyeler ile ekonomik işletmeler ve  yetkilendirilmiş kuruluşlar, ambalaj atıklarının kaynağında ayrı toplanması, yeniden kullanılması, geri dönüştürülmesi ve geri kazanılması ile buna yönelik olarak uygulanan sistemler hakkında tüketicileri ve kamuoyunu bilgilendirmek ve duyarlılığı geliştirmek üzere eğitim çalışmaları yürütmek, koordine etmek veya bu amaçla yapılan çalışmalara katılmak ve katkıda bulunmak zorundadırlar.</a:t>
            </a:r>
          </a:p>
          <a:p>
            <a:endParaRPr lang="tr-TR" sz="3200" dirty="0"/>
          </a:p>
        </p:txBody>
      </p:sp>
    </p:spTree>
    <p:extLst>
      <p:ext uri="{BB962C8B-B14F-4D97-AF65-F5344CB8AC3E}">
        <p14:creationId xmlns:p14="http://schemas.microsoft.com/office/powerpoint/2010/main" val="39091752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noChangeAspect="1"/>
          </p:cNvGrpSpPr>
          <p:nvPr/>
        </p:nvGrpSpPr>
        <p:grpSpPr bwMode="auto">
          <a:xfrm>
            <a:off x="0" y="179388"/>
            <a:ext cx="4248150" cy="6696075"/>
            <a:chOff x="0" y="113"/>
            <a:chExt cx="2676" cy="4218"/>
          </a:xfrm>
        </p:grpSpPr>
        <p:sp>
          <p:nvSpPr>
            <p:cNvPr id="5" name="AutoShape 5"/>
            <p:cNvSpPr>
              <a:spLocks noChangeAspect="1" noChangeArrowheads="1" noTextEdit="1"/>
            </p:cNvSpPr>
            <p:nvPr/>
          </p:nvSpPr>
          <p:spPr bwMode="auto">
            <a:xfrm>
              <a:off x="0" y="113"/>
              <a:ext cx="2676" cy="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229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
              <a:ext cx="2686" cy="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0"/>
          <p:cNvGrpSpPr>
            <a:grpSpLocks noChangeAspect="1"/>
          </p:cNvGrpSpPr>
          <p:nvPr/>
        </p:nvGrpSpPr>
        <p:grpSpPr bwMode="auto">
          <a:xfrm>
            <a:off x="5003800" y="188913"/>
            <a:ext cx="3889375" cy="6618287"/>
            <a:chOff x="3152" y="119"/>
            <a:chExt cx="2450" cy="4169"/>
          </a:xfrm>
        </p:grpSpPr>
        <p:sp>
          <p:nvSpPr>
            <p:cNvPr id="7" name="AutoShape 9"/>
            <p:cNvSpPr>
              <a:spLocks noChangeAspect="1" noChangeArrowheads="1" noTextEdit="1"/>
            </p:cNvSpPr>
            <p:nvPr/>
          </p:nvSpPr>
          <p:spPr bwMode="auto">
            <a:xfrm>
              <a:off x="3152" y="119"/>
              <a:ext cx="2450" cy="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22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 y="119"/>
              <a:ext cx="2460" cy="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493057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50825" y="188913"/>
            <a:ext cx="4170363" cy="6669087"/>
            <a:chOff x="158" y="119"/>
            <a:chExt cx="2627" cy="4201"/>
          </a:xfrm>
        </p:grpSpPr>
        <p:sp>
          <p:nvSpPr>
            <p:cNvPr id="3" name="AutoShape 4"/>
            <p:cNvSpPr>
              <a:spLocks noChangeAspect="1" noChangeArrowheads="1" noTextEdit="1"/>
            </p:cNvSpPr>
            <p:nvPr/>
          </p:nvSpPr>
          <p:spPr bwMode="auto">
            <a:xfrm>
              <a:off x="158" y="119"/>
              <a:ext cx="2627" cy="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 y="119"/>
              <a:ext cx="2637" cy="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0"/>
          <p:cNvGrpSpPr>
            <a:grpSpLocks noChangeAspect="1"/>
          </p:cNvGrpSpPr>
          <p:nvPr/>
        </p:nvGrpSpPr>
        <p:grpSpPr bwMode="auto">
          <a:xfrm>
            <a:off x="4368800" y="188913"/>
            <a:ext cx="4235450" cy="6705600"/>
            <a:chOff x="2752" y="119"/>
            <a:chExt cx="2668" cy="4224"/>
          </a:xfrm>
        </p:grpSpPr>
        <p:sp>
          <p:nvSpPr>
            <p:cNvPr id="9" name="AutoShape 9"/>
            <p:cNvSpPr>
              <a:spLocks noChangeAspect="1" noChangeArrowheads="1" noTextEdit="1"/>
            </p:cNvSpPr>
            <p:nvPr/>
          </p:nvSpPr>
          <p:spPr bwMode="auto">
            <a:xfrm>
              <a:off x="2752" y="119"/>
              <a:ext cx="2668" cy="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3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 y="119"/>
              <a:ext cx="2678" cy="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0495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4486109"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659" y="833541"/>
            <a:ext cx="4179341" cy="6027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77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Çevreci Ambalaj</a:t>
            </a:r>
          </a:p>
        </p:txBody>
      </p:sp>
      <p:sp>
        <p:nvSpPr>
          <p:cNvPr id="3" name="İçerik Yer Tutucusu 2"/>
          <p:cNvSpPr>
            <a:spLocks noGrp="1"/>
          </p:cNvSpPr>
          <p:nvPr>
            <p:ph idx="1"/>
          </p:nvPr>
        </p:nvSpPr>
        <p:spPr/>
        <p:txBody>
          <a:bodyPr>
            <a:normAutofit/>
          </a:bodyPr>
          <a:lstStyle/>
          <a:p>
            <a:r>
              <a:rPr lang="tr-TR" sz="2800" dirty="0"/>
              <a:t> </a:t>
            </a:r>
            <a:r>
              <a:rPr lang="tr-TR" sz="2800" dirty="0" smtClean="0"/>
              <a:t>Başka </a:t>
            </a:r>
            <a:r>
              <a:rPr lang="tr-TR" sz="2800" dirty="0"/>
              <a:t>bir deyişle, Tetra Pak ambalajlarının boş, dolu veya kullanılmış olarak sevk edilmesi fosil yakıt kullanımı, egzoz gazlarının emisyonu ve sera etkisi gibi çevreyi olumsuz etkileyen unsurları en aza indirir.</a:t>
            </a:r>
          </a:p>
          <a:p>
            <a:endParaRPr lang="tr-TR" sz="2800" dirty="0"/>
          </a:p>
        </p:txBody>
      </p:sp>
    </p:spTree>
    <p:extLst>
      <p:ext uri="{BB962C8B-B14F-4D97-AF65-F5344CB8AC3E}">
        <p14:creationId xmlns:p14="http://schemas.microsoft.com/office/powerpoint/2010/main" val="1101055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4572000" y="549275"/>
            <a:ext cx="3887788" cy="6319838"/>
            <a:chOff x="2880" y="346"/>
            <a:chExt cx="2449" cy="3981"/>
          </a:xfrm>
        </p:grpSpPr>
        <p:sp>
          <p:nvSpPr>
            <p:cNvPr id="3" name="AutoShape 5"/>
            <p:cNvSpPr>
              <a:spLocks noChangeAspect="1" noChangeArrowheads="1" noTextEdit="1"/>
            </p:cNvSpPr>
            <p:nvPr/>
          </p:nvSpPr>
          <p:spPr bwMode="auto">
            <a:xfrm>
              <a:off x="2880" y="346"/>
              <a:ext cx="2449" cy="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346"/>
              <a:ext cx="2459" cy="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0"/>
          <p:cNvGrpSpPr>
            <a:grpSpLocks noChangeAspect="1"/>
          </p:cNvGrpSpPr>
          <p:nvPr/>
        </p:nvGrpSpPr>
        <p:grpSpPr bwMode="auto">
          <a:xfrm>
            <a:off x="107950" y="549275"/>
            <a:ext cx="4103688" cy="6286500"/>
            <a:chOff x="68" y="346"/>
            <a:chExt cx="2585" cy="3960"/>
          </a:xfrm>
        </p:grpSpPr>
        <p:sp>
          <p:nvSpPr>
            <p:cNvPr id="5" name="AutoShape 9"/>
            <p:cNvSpPr>
              <a:spLocks noChangeAspect="1" noChangeArrowheads="1" noTextEdit="1"/>
            </p:cNvSpPr>
            <p:nvPr/>
          </p:nvSpPr>
          <p:spPr bwMode="auto">
            <a:xfrm>
              <a:off x="68" y="346"/>
              <a:ext cx="2585" cy="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537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346"/>
              <a:ext cx="2595" cy="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604222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bwMode="auto">
          <a:xfrm>
            <a:off x="179388" y="549275"/>
            <a:ext cx="3957637" cy="6308725"/>
            <a:chOff x="113" y="346"/>
            <a:chExt cx="2493" cy="3974"/>
          </a:xfrm>
        </p:grpSpPr>
        <p:sp>
          <p:nvSpPr>
            <p:cNvPr id="7" name="AutoShape 4"/>
            <p:cNvSpPr>
              <a:spLocks noChangeAspect="1" noChangeArrowheads="1" noTextEdit="1"/>
            </p:cNvSpPr>
            <p:nvPr/>
          </p:nvSpPr>
          <p:spPr bwMode="auto">
            <a:xfrm>
              <a:off x="113" y="346"/>
              <a:ext cx="2493" cy="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46"/>
              <a:ext cx="2502" cy="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381605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AMBALAJLAMA KARARI İLKELERİ</a:t>
            </a:r>
          </a:p>
        </p:txBody>
      </p:sp>
      <p:sp>
        <p:nvSpPr>
          <p:cNvPr id="3" name="İçerik Yer Tutucusu 2"/>
          <p:cNvSpPr>
            <a:spLocks noGrp="1"/>
          </p:cNvSpPr>
          <p:nvPr>
            <p:ph idx="1"/>
          </p:nvPr>
        </p:nvSpPr>
        <p:spPr/>
        <p:txBody>
          <a:bodyPr>
            <a:normAutofit fontScale="92500" lnSpcReduction="20000"/>
          </a:bodyPr>
          <a:lstStyle/>
          <a:p>
            <a:r>
              <a:rPr lang="tr-TR" dirty="0" smtClean="0"/>
              <a:t>Fiziksel </a:t>
            </a:r>
            <a:r>
              <a:rPr lang="tr-TR" dirty="0"/>
              <a:t>dağıtımda “koruyucu ambalajlama” tüm faaliyet merkezlerini ilgilendirir. Amaç malların dağıtım kanallarında pürüzsüz, zamanlı akışını, hareketini sağlar. Hasardan korunma ve satışları arttırmak bakımından da önemli rol oynar.</a:t>
            </a:r>
          </a:p>
          <a:p>
            <a:r>
              <a:rPr lang="tr-TR" dirty="0" smtClean="0"/>
              <a:t>Tepe </a:t>
            </a:r>
            <a:r>
              <a:rPr lang="tr-TR" dirty="0"/>
              <a:t>yöneticilerinin ambalajlama faaliyetlerine aktif bir şekilde katılmalarında yarar vardır. Ambalajlama işini yürütenlere de yetkiler devredilir. Yönetim ambalajlama alanında uzun vadeli planlamaya gider. Ambalaj geliştirme </a:t>
            </a:r>
            <a:r>
              <a:rPr lang="tr-TR" dirty="0" err="1"/>
              <a:t>prıogramı</a:t>
            </a:r>
            <a:r>
              <a:rPr lang="tr-TR" dirty="0"/>
              <a:t> iki şekilde yürütülür.</a:t>
            </a:r>
          </a:p>
          <a:p>
            <a:pPr lvl="1"/>
            <a:r>
              <a:rPr lang="tr-TR" dirty="0" smtClean="0"/>
              <a:t>Ambalajlama </a:t>
            </a:r>
            <a:r>
              <a:rPr lang="tr-TR" dirty="0"/>
              <a:t>yönetimi tek kişiye verilir, eşgüdüm sağlar, firma dışı kaynaklarla ilişki kurar, teknik bilgi sağlar.</a:t>
            </a:r>
          </a:p>
          <a:p>
            <a:pPr lvl="1"/>
            <a:r>
              <a:rPr lang="tr-TR" dirty="0" smtClean="0"/>
              <a:t>Sorumluluk </a:t>
            </a:r>
            <a:r>
              <a:rPr lang="tr-TR" dirty="0"/>
              <a:t>bir komiteye verilir</a:t>
            </a:r>
            <a:r>
              <a:rPr lang="tr-TR" dirty="0" smtClean="0"/>
              <a:t>.</a:t>
            </a:r>
            <a:endParaRPr lang="tr-TR" dirty="0"/>
          </a:p>
        </p:txBody>
      </p:sp>
    </p:spTree>
    <p:extLst>
      <p:ext uri="{BB962C8B-B14F-4D97-AF65-F5344CB8AC3E}">
        <p14:creationId xmlns:p14="http://schemas.microsoft.com/office/powerpoint/2010/main" val="172363762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AMBALAJLAMA KARARI İLKELERİ</a:t>
            </a:r>
          </a:p>
        </p:txBody>
      </p:sp>
      <p:sp>
        <p:nvSpPr>
          <p:cNvPr id="3" name="İçerik Yer Tutucusu 2"/>
          <p:cNvSpPr>
            <a:spLocks noGrp="1"/>
          </p:cNvSpPr>
          <p:nvPr>
            <p:ph idx="1"/>
          </p:nvPr>
        </p:nvSpPr>
        <p:spPr/>
        <p:txBody>
          <a:bodyPr>
            <a:normAutofit/>
          </a:bodyPr>
          <a:lstStyle/>
          <a:p>
            <a:r>
              <a:rPr lang="tr-TR" dirty="0"/>
              <a:t>Ambalaj geliştirme önemli üretim faaliyetlerinden biridir. Belli bir mal için koruma, kolaylık ve motivasyon gibi temel fonksiyonları içerir.</a:t>
            </a:r>
          </a:p>
          <a:p>
            <a:r>
              <a:rPr lang="tr-TR" dirty="0" smtClean="0"/>
              <a:t>Ambalaj </a:t>
            </a:r>
            <a:r>
              <a:rPr lang="tr-TR" dirty="0"/>
              <a:t>geliştirmede dikkate alınan faktörler;</a:t>
            </a:r>
          </a:p>
          <a:p>
            <a:pPr lvl="1"/>
            <a:r>
              <a:rPr lang="tr-TR" dirty="0" smtClean="0"/>
              <a:t>Mamulün </a:t>
            </a:r>
            <a:r>
              <a:rPr lang="tr-TR" dirty="0"/>
              <a:t>içeriği</a:t>
            </a:r>
          </a:p>
          <a:p>
            <a:pPr lvl="1"/>
            <a:r>
              <a:rPr lang="tr-TR" dirty="0" smtClean="0"/>
              <a:t>Türü </a:t>
            </a:r>
            <a:r>
              <a:rPr lang="tr-TR" dirty="0"/>
              <a:t>(gıda, kozmetik, giyim…)</a:t>
            </a:r>
          </a:p>
          <a:p>
            <a:pPr lvl="1"/>
            <a:r>
              <a:rPr lang="tr-TR" dirty="0" smtClean="0"/>
              <a:t>Mamulün </a:t>
            </a:r>
            <a:r>
              <a:rPr lang="tr-TR" dirty="0"/>
              <a:t>şekli (likit, kalınlık, kuruluk, toz, katı…)</a:t>
            </a:r>
          </a:p>
          <a:p>
            <a:pPr lvl="1"/>
            <a:r>
              <a:rPr lang="tr-TR" dirty="0" smtClean="0"/>
              <a:t>Mamulün </a:t>
            </a:r>
            <a:r>
              <a:rPr lang="tr-TR" dirty="0"/>
              <a:t>özellikleri (paslanabilir, patlayıcı, kırılır, ışığa duyarlı…)</a:t>
            </a:r>
          </a:p>
          <a:p>
            <a:pPr lvl="1"/>
            <a:r>
              <a:rPr lang="tr-TR" dirty="0" smtClean="0"/>
              <a:t>Koruma(hasar</a:t>
            </a:r>
            <a:r>
              <a:rPr lang="tr-TR" dirty="0"/>
              <a:t>, nem, ısı, böcek, hırsızlık</a:t>
            </a:r>
            <a:r>
              <a:rPr lang="tr-TR" dirty="0" smtClean="0"/>
              <a:t>…)</a:t>
            </a:r>
            <a:endParaRPr lang="tr-TR" dirty="0"/>
          </a:p>
        </p:txBody>
      </p:sp>
    </p:spTree>
    <p:extLst>
      <p:ext uri="{BB962C8B-B14F-4D97-AF65-F5344CB8AC3E}">
        <p14:creationId xmlns:p14="http://schemas.microsoft.com/office/powerpoint/2010/main" val="28999941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AMBALAJLAMA KARARI İLKELERİ</a:t>
            </a:r>
          </a:p>
        </p:txBody>
      </p:sp>
      <p:sp>
        <p:nvSpPr>
          <p:cNvPr id="3" name="İçerik Yer Tutucusu 2"/>
          <p:cNvSpPr>
            <a:spLocks noGrp="1"/>
          </p:cNvSpPr>
          <p:nvPr>
            <p:ph idx="1"/>
          </p:nvPr>
        </p:nvSpPr>
        <p:spPr/>
        <p:txBody>
          <a:bodyPr>
            <a:normAutofit/>
          </a:bodyPr>
          <a:lstStyle/>
          <a:p>
            <a:pPr lvl="1"/>
            <a:r>
              <a:rPr lang="tr-TR" dirty="0" smtClean="0"/>
              <a:t>Mamulün </a:t>
            </a:r>
            <a:r>
              <a:rPr lang="tr-TR" dirty="0"/>
              <a:t>dağıtımı</a:t>
            </a:r>
          </a:p>
          <a:p>
            <a:pPr lvl="1"/>
            <a:r>
              <a:rPr lang="tr-TR" dirty="0" smtClean="0"/>
              <a:t>Depolama </a:t>
            </a:r>
            <a:r>
              <a:rPr lang="tr-TR" dirty="0"/>
              <a:t>şekli</a:t>
            </a:r>
          </a:p>
          <a:p>
            <a:pPr lvl="1"/>
            <a:r>
              <a:rPr lang="tr-TR" dirty="0" smtClean="0"/>
              <a:t>Tüketiciler</a:t>
            </a:r>
            <a:endParaRPr lang="tr-TR" dirty="0"/>
          </a:p>
          <a:p>
            <a:pPr lvl="1"/>
            <a:r>
              <a:rPr lang="tr-TR" dirty="0" smtClean="0"/>
              <a:t>Pazarlama </a:t>
            </a:r>
            <a:r>
              <a:rPr lang="tr-TR" dirty="0"/>
              <a:t>düşünceleri (hedef pazar, perakende satış noktaları…)</a:t>
            </a:r>
          </a:p>
          <a:p>
            <a:pPr lvl="1"/>
            <a:r>
              <a:rPr lang="tr-TR" dirty="0" smtClean="0"/>
              <a:t>Ambalaj </a:t>
            </a:r>
            <a:r>
              <a:rPr lang="tr-TR" dirty="0"/>
              <a:t>alanındaki yasak ve kısıtlamalar</a:t>
            </a:r>
          </a:p>
          <a:p>
            <a:pPr lvl="1"/>
            <a:r>
              <a:rPr lang="tr-TR" dirty="0" smtClean="0"/>
              <a:t>Yasal </a:t>
            </a:r>
            <a:r>
              <a:rPr lang="tr-TR" dirty="0"/>
              <a:t>düzenlemeler (etiket, marka tescili</a:t>
            </a:r>
            <a:r>
              <a:rPr lang="tr-TR" dirty="0" smtClean="0"/>
              <a:t>…)</a:t>
            </a:r>
            <a:endParaRPr lang="tr-TR" dirty="0"/>
          </a:p>
        </p:txBody>
      </p:sp>
    </p:spTree>
    <p:extLst>
      <p:ext uri="{BB962C8B-B14F-4D97-AF65-F5344CB8AC3E}">
        <p14:creationId xmlns:p14="http://schemas.microsoft.com/office/powerpoint/2010/main" val="36013379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AMBALAJLAMA KARARI İLKELERİ</a:t>
            </a:r>
          </a:p>
        </p:txBody>
      </p:sp>
      <p:sp>
        <p:nvSpPr>
          <p:cNvPr id="3" name="İçerik Yer Tutucusu 2"/>
          <p:cNvSpPr>
            <a:spLocks noGrp="1"/>
          </p:cNvSpPr>
          <p:nvPr>
            <p:ph idx="1"/>
          </p:nvPr>
        </p:nvSpPr>
        <p:spPr/>
        <p:txBody>
          <a:bodyPr>
            <a:normAutofit/>
          </a:bodyPr>
          <a:lstStyle/>
          <a:p>
            <a:r>
              <a:rPr lang="tr-TR" dirty="0" smtClean="0"/>
              <a:t>Ambalaj </a:t>
            </a:r>
            <a:r>
              <a:rPr lang="tr-TR" dirty="0"/>
              <a:t>geliştirme programı;</a:t>
            </a:r>
          </a:p>
          <a:p>
            <a:pPr lvl="1"/>
            <a:r>
              <a:rPr lang="tr-TR" dirty="0" smtClean="0"/>
              <a:t>Mevcut </a:t>
            </a:r>
            <a:r>
              <a:rPr lang="tr-TR" dirty="0"/>
              <a:t>ambalajlı mallar için geliştirilir</a:t>
            </a:r>
          </a:p>
          <a:p>
            <a:pPr lvl="1"/>
            <a:r>
              <a:rPr lang="tr-TR" dirty="0" smtClean="0"/>
              <a:t>Yeni </a:t>
            </a:r>
            <a:r>
              <a:rPr lang="tr-TR" dirty="0"/>
              <a:t>bir mal için ambalaj geliştirilir</a:t>
            </a:r>
          </a:p>
          <a:p>
            <a:r>
              <a:rPr lang="tr-TR" dirty="0" smtClean="0"/>
              <a:t>Daha </a:t>
            </a:r>
            <a:r>
              <a:rPr lang="tr-TR" dirty="0"/>
              <a:t>önce hiç ambalajlanmamış mal için yapılabilir.</a:t>
            </a:r>
          </a:p>
          <a:p>
            <a:r>
              <a:rPr lang="tr-TR" dirty="0"/>
              <a:t>Programın iki temel konusu;</a:t>
            </a:r>
          </a:p>
          <a:p>
            <a:pPr lvl="1"/>
            <a:r>
              <a:rPr lang="tr-TR" dirty="0" smtClean="0"/>
              <a:t>Mamulün </a:t>
            </a:r>
            <a:r>
              <a:rPr lang="tr-TR" dirty="0"/>
              <a:t>korunması, doldurulması, kapatılması, kolaylık özellikleri, teknik özellikleri</a:t>
            </a:r>
          </a:p>
          <a:p>
            <a:pPr lvl="1"/>
            <a:r>
              <a:rPr lang="tr-TR" dirty="0" smtClean="0"/>
              <a:t>Pazarlama </a:t>
            </a:r>
            <a:r>
              <a:rPr lang="tr-TR" dirty="0"/>
              <a:t>ve motivasyon için </a:t>
            </a:r>
            <a:r>
              <a:rPr lang="tr-TR" dirty="0" err="1"/>
              <a:t>garfik</a:t>
            </a:r>
            <a:r>
              <a:rPr lang="tr-TR" dirty="0"/>
              <a:t> dahil olmak üzere yüzey dizaynıdır</a:t>
            </a:r>
            <a:r>
              <a:rPr lang="tr-TR" dirty="0" smtClean="0"/>
              <a:t>.</a:t>
            </a:r>
            <a:endParaRPr lang="tr-TR" dirty="0"/>
          </a:p>
        </p:txBody>
      </p:sp>
    </p:spTree>
    <p:extLst>
      <p:ext uri="{BB962C8B-B14F-4D97-AF65-F5344CB8AC3E}">
        <p14:creationId xmlns:p14="http://schemas.microsoft.com/office/powerpoint/2010/main" val="21082245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 Tasarımı</a:t>
            </a:r>
          </a:p>
        </p:txBody>
      </p:sp>
      <p:sp>
        <p:nvSpPr>
          <p:cNvPr id="3" name="İçerik Yer Tutucusu 2"/>
          <p:cNvSpPr>
            <a:spLocks noGrp="1"/>
          </p:cNvSpPr>
          <p:nvPr>
            <p:ph idx="1"/>
          </p:nvPr>
        </p:nvSpPr>
        <p:spPr/>
        <p:txBody>
          <a:bodyPr>
            <a:normAutofit/>
          </a:bodyPr>
          <a:lstStyle/>
          <a:p>
            <a:r>
              <a:rPr lang="tr-TR" dirty="0" smtClean="0"/>
              <a:t>Ambalaj </a:t>
            </a:r>
            <a:r>
              <a:rPr lang="tr-TR" dirty="0"/>
              <a:t>tasarımı ambalaj geliştirme ve üretim programlarıyla eşzamanlıdır. Tasarım birbiriyle ilişkili iki aşamadan oluşur.</a:t>
            </a:r>
          </a:p>
          <a:p>
            <a:pPr lvl="1"/>
            <a:r>
              <a:rPr lang="tr-TR" dirty="0"/>
              <a:t>Ambalajın içeriği</a:t>
            </a:r>
          </a:p>
          <a:p>
            <a:pPr lvl="1"/>
            <a:r>
              <a:rPr lang="tr-TR" dirty="0"/>
              <a:t>Ambalajın formu</a:t>
            </a:r>
          </a:p>
          <a:p>
            <a:pPr lvl="1"/>
            <a:endParaRPr lang="tr-TR" sz="2400" dirty="0"/>
          </a:p>
        </p:txBody>
      </p:sp>
    </p:spTree>
    <p:extLst>
      <p:ext uri="{BB962C8B-B14F-4D97-AF65-F5344CB8AC3E}">
        <p14:creationId xmlns:p14="http://schemas.microsoft.com/office/powerpoint/2010/main" val="33767553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Ambalajın İçeriği</a:t>
            </a:r>
          </a:p>
        </p:txBody>
      </p:sp>
      <p:sp>
        <p:nvSpPr>
          <p:cNvPr id="3" name="İçerik Yer Tutucusu 2"/>
          <p:cNvSpPr>
            <a:spLocks noGrp="1"/>
          </p:cNvSpPr>
          <p:nvPr>
            <p:ph idx="1"/>
          </p:nvPr>
        </p:nvSpPr>
        <p:spPr/>
        <p:txBody>
          <a:bodyPr>
            <a:normAutofit/>
          </a:bodyPr>
          <a:lstStyle/>
          <a:p>
            <a:r>
              <a:rPr lang="tr-TR" dirty="0" smtClean="0"/>
              <a:t>Ambalajın </a:t>
            </a:r>
            <a:r>
              <a:rPr lang="tr-TR" dirty="0"/>
              <a:t>İçeriği</a:t>
            </a:r>
          </a:p>
          <a:p>
            <a:r>
              <a:rPr lang="tr-TR" dirty="0" smtClean="0"/>
              <a:t>Ambalaj </a:t>
            </a:r>
            <a:r>
              <a:rPr lang="tr-TR" dirty="0"/>
              <a:t>içeriği denilince, ambalajın yapıldığı malzeme ve bunun seçimi önemlidir.</a:t>
            </a:r>
          </a:p>
          <a:p>
            <a:pPr lvl="1"/>
            <a:r>
              <a:rPr lang="tr-TR" dirty="0" smtClean="0"/>
              <a:t>Ambalaj </a:t>
            </a:r>
            <a:r>
              <a:rPr lang="tr-TR" dirty="0"/>
              <a:t>malzemelerinin yapısı: kimyasal, fiziksel özellikleri ile malzemelerin </a:t>
            </a:r>
            <a:r>
              <a:rPr lang="tr-TR" dirty="0" err="1"/>
              <a:t>kullanabilirlik</a:t>
            </a:r>
            <a:r>
              <a:rPr lang="tr-TR" dirty="0"/>
              <a:t> ve </a:t>
            </a:r>
            <a:r>
              <a:rPr lang="tr-TR" dirty="0" err="1"/>
              <a:t>işlenebilirlik</a:t>
            </a:r>
            <a:r>
              <a:rPr lang="tr-TR" dirty="0"/>
              <a:t> konularını kapsar. Kimyasal özellikler iç ve dış reaksiyonlara karşı mamulü koruma (paslanma, koku, lezzeti koruma…), fiziksel özellikler mekanik, optik ve termik olarak üçe ayrılır</a:t>
            </a:r>
            <a:r>
              <a:rPr lang="tr-TR" dirty="0" smtClean="0"/>
              <a:t>.</a:t>
            </a:r>
            <a:endParaRPr lang="tr-TR" dirty="0"/>
          </a:p>
        </p:txBody>
      </p:sp>
    </p:spTree>
    <p:extLst>
      <p:ext uri="{BB962C8B-B14F-4D97-AF65-F5344CB8AC3E}">
        <p14:creationId xmlns:p14="http://schemas.microsoft.com/office/powerpoint/2010/main" val="228879002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Ambalajın İçeriği</a:t>
            </a:r>
          </a:p>
        </p:txBody>
      </p:sp>
      <p:sp>
        <p:nvSpPr>
          <p:cNvPr id="3" name="İçerik Yer Tutucusu 2"/>
          <p:cNvSpPr>
            <a:spLocks noGrp="1"/>
          </p:cNvSpPr>
          <p:nvPr>
            <p:ph idx="1"/>
          </p:nvPr>
        </p:nvSpPr>
        <p:spPr/>
        <p:txBody>
          <a:bodyPr>
            <a:normAutofit/>
          </a:bodyPr>
          <a:lstStyle/>
          <a:p>
            <a:pPr lvl="1"/>
            <a:r>
              <a:rPr lang="tr-TR" dirty="0"/>
              <a:t>Ambalaj malzemesinin yapısı ve teknik özellikleri yanında malzeme seçiminde ekonomik düşüncelerde söz konusudur. Yeterli kalite ve miktarda ambalaj malzemesinin tedariki, nereden alınacağı, ambalajın maliyetini düşürüp, satışa artıracak malzeme seçimi, üretim kolaylığı gibi konuları kapsar. Malzemenin ağırlığı, malzemenin tedarik ve işletme giderleri önemli aktördür.</a:t>
            </a:r>
          </a:p>
        </p:txBody>
      </p:sp>
    </p:spTree>
    <p:extLst>
      <p:ext uri="{BB962C8B-B14F-4D97-AF65-F5344CB8AC3E}">
        <p14:creationId xmlns:p14="http://schemas.microsoft.com/office/powerpoint/2010/main" val="396246613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Ambalajın Formu (biçimi)</a:t>
            </a:r>
          </a:p>
        </p:txBody>
      </p:sp>
      <p:sp>
        <p:nvSpPr>
          <p:cNvPr id="3" name="İçerik Yer Tutucusu 2"/>
          <p:cNvSpPr>
            <a:spLocks noGrp="1"/>
          </p:cNvSpPr>
          <p:nvPr>
            <p:ph idx="1"/>
          </p:nvPr>
        </p:nvSpPr>
        <p:spPr/>
        <p:txBody>
          <a:bodyPr>
            <a:normAutofit/>
          </a:bodyPr>
          <a:lstStyle/>
          <a:p>
            <a:r>
              <a:rPr lang="tr-TR" dirty="0" smtClean="0"/>
              <a:t>Ambalajı </a:t>
            </a:r>
            <a:r>
              <a:rPr lang="tr-TR" dirty="0"/>
              <a:t>yapılan </a:t>
            </a:r>
            <a:r>
              <a:rPr lang="tr-TR" dirty="0" err="1"/>
              <a:t>mamülün</a:t>
            </a:r>
            <a:r>
              <a:rPr lang="tr-TR" dirty="0"/>
              <a:t> şekli ve karakteri, ambalaj malzemelerinin özellikleri, ambalajın yüzey dizaynı ile ilgili iki önemli konu; ambalajın boyutları ve şeklidir.</a:t>
            </a:r>
          </a:p>
          <a:p>
            <a:r>
              <a:rPr lang="tr-TR" dirty="0"/>
              <a:t>Ambalajın şekli denilince, ambalaj malzemesinin sınırlandırılarak içine mamul konulacak hale getirilmesidir. Şeklin tüketiciye </a:t>
            </a:r>
            <a:r>
              <a:rPr lang="tr-TR" dirty="0" err="1"/>
              <a:t>uygunluğuda</a:t>
            </a:r>
            <a:r>
              <a:rPr lang="tr-TR" dirty="0"/>
              <a:t> önemlidir</a:t>
            </a:r>
            <a:r>
              <a:rPr lang="tr-TR" dirty="0" smtClean="0"/>
              <a:t>.</a:t>
            </a:r>
            <a:endParaRPr lang="tr-TR" dirty="0"/>
          </a:p>
        </p:txBody>
      </p:sp>
    </p:spTree>
    <p:extLst>
      <p:ext uri="{BB962C8B-B14F-4D97-AF65-F5344CB8AC3E}">
        <p14:creationId xmlns:p14="http://schemas.microsoft.com/office/powerpoint/2010/main" val="112279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 Yenilenebilir Kaynak</a:t>
            </a:r>
          </a:p>
        </p:txBody>
      </p:sp>
      <p:sp>
        <p:nvSpPr>
          <p:cNvPr id="3" name="İçerik Yer Tutucusu 2"/>
          <p:cNvSpPr>
            <a:spLocks noGrp="1"/>
          </p:cNvSpPr>
          <p:nvPr>
            <p:ph idx="1"/>
          </p:nvPr>
        </p:nvSpPr>
        <p:spPr/>
        <p:txBody>
          <a:bodyPr>
            <a:normAutofit fontScale="92500"/>
          </a:bodyPr>
          <a:lstStyle/>
          <a:p>
            <a:r>
              <a:rPr lang="tr-TR" sz="3300" dirty="0"/>
              <a:t> </a:t>
            </a:r>
            <a:r>
              <a:rPr lang="tr-TR" sz="3300" dirty="0" smtClean="0"/>
              <a:t>Doğada </a:t>
            </a:r>
            <a:r>
              <a:rPr lang="tr-TR" sz="3300" dirty="0"/>
              <a:t>sürdürülebilirliğin temelinde </a:t>
            </a:r>
            <a:r>
              <a:rPr lang="tr-TR" sz="3300" dirty="0" err="1"/>
              <a:t>yenilenebilirlik</a:t>
            </a:r>
            <a:r>
              <a:rPr lang="tr-TR" sz="3300" dirty="0"/>
              <a:t> yatar. Faaliyetlerimizde kullandığımız kaynakları yeniden kullanabildiğimiz; bunların yerine yenilerini, en az tükettiğimiz hızla geri koyabildiğimiz ölçüde çevremiz ile uyum içinde yaşarız. Bu bakımdan, üretimde yenilenebilir kaynakları kullanmak çevre ve doğal kaynaklar açısından en doğru tercihtir.</a:t>
            </a:r>
          </a:p>
          <a:p>
            <a:pPr marL="0" indent="0">
              <a:buNone/>
            </a:pPr>
            <a:endParaRPr lang="tr-TR" sz="3300" dirty="0"/>
          </a:p>
        </p:txBody>
      </p:sp>
    </p:spTree>
    <p:extLst>
      <p:ext uri="{BB962C8B-B14F-4D97-AF65-F5344CB8AC3E}">
        <p14:creationId xmlns:p14="http://schemas.microsoft.com/office/powerpoint/2010/main" val="7517586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Ambalajın Formu (biçimi)</a:t>
            </a:r>
          </a:p>
        </p:txBody>
      </p:sp>
      <p:sp>
        <p:nvSpPr>
          <p:cNvPr id="3" name="İçerik Yer Tutucusu 2"/>
          <p:cNvSpPr>
            <a:spLocks noGrp="1"/>
          </p:cNvSpPr>
          <p:nvPr>
            <p:ph idx="1"/>
          </p:nvPr>
        </p:nvSpPr>
        <p:spPr/>
        <p:txBody>
          <a:bodyPr>
            <a:normAutofit/>
          </a:bodyPr>
          <a:lstStyle/>
          <a:p>
            <a:r>
              <a:rPr lang="tr-TR" dirty="0"/>
              <a:t>İyi bir ambalaj tasarımında önemli olan;</a:t>
            </a:r>
          </a:p>
          <a:p>
            <a:pPr lvl="1"/>
            <a:r>
              <a:rPr lang="tr-TR" dirty="0" smtClean="0"/>
              <a:t>Ambalaj </a:t>
            </a:r>
            <a:r>
              <a:rPr lang="tr-TR" dirty="0"/>
              <a:t>potansiyel müşterinin dikkatini çekmeli</a:t>
            </a:r>
          </a:p>
          <a:p>
            <a:pPr lvl="1"/>
            <a:r>
              <a:rPr lang="tr-TR" dirty="0" smtClean="0"/>
              <a:t>Belli </a:t>
            </a:r>
            <a:r>
              <a:rPr lang="tr-TR" dirty="0"/>
              <a:t>mesafelere iletilebilmeli</a:t>
            </a:r>
          </a:p>
          <a:p>
            <a:pPr lvl="1"/>
            <a:r>
              <a:rPr lang="tr-TR" dirty="0" smtClean="0"/>
              <a:t>Mamulü </a:t>
            </a:r>
            <a:r>
              <a:rPr lang="tr-TR" dirty="0"/>
              <a:t>satışa hazırlamalı</a:t>
            </a:r>
          </a:p>
          <a:p>
            <a:pPr lvl="1"/>
            <a:r>
              <a:rPr lang="tr-TR" dirty="0" smtClean="0"/>
              <a:t>Malı </a:t>
            </a:r>
            <a:r>
              <a:rPr lang="tr-TR" dirty="0"/>
              <a:t>fiilen müşteriye aldırmalı</a:t>
            </a:r>
          </a:p>
          <a:p>
            <a:pPr lvl="1"/>
            <a:r>
              <a:rPr lang="tr-TR" dirty="0" smtClean="0"/>
              <a:t>Satın </a:t>
            </a:r>
            <a:r>
              <a:rPr lang="tr-TR" dirty="0"/>
              <a:t>alma arzusu uyandırmalıdır.</a:t>
            </a:r>
          </a:p>
        </p:txBody>
      </p:sp>
    </p:spTree>
    <p:extLst>
      <p:ext uri="{BB962C8B-B14F-4D97-AF65-F5344CB8AC3E}">
        <p14:creationId xmlns:p14="http://schemas.microsoft.com/office/powerpoint/2010/main" val="4917387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Ambalajın Formu (biçimi)</a:t>
            </a:r>
            <a:endParaRPr lang="tr-TR" dirty="0"/>
          </a:p>
        </p:txBody>
      </p:sp>
      <p:sp>
        <p:nvSpPr>
          <p:cNvPr id="3" name="İçerik Yer Tutucusu 2"/>
          <p:cNvSpPr>
            <a:spLocks noGrp="1"/>
          </p:cNvSpPr>
          <p:nvPr>
            <p:ph idx="1"/>
          </p:nvPr>
        </p:nvSpPr>
        <p:spPr/>
        <p:txBody>
          <a:bodyPr>
            <a:normAutofit/>
          </a:bodyPr>
          <a:lstStyle/>
          <a:p>
            <a:r>
              <a:rPr lang="tr-TR" dirty="0" smtClean="0"/>
              <a:t>Ambalajlamada </a:t>
            </a:r>
            <a:r>
              <a:rPr lang="tr-TR" dirty="0"/>
              <a:t>İşaretleme</a:t>
            </a:r>
          </a:p>
          <a:p>
            <a:r>
              <a:rPr lang="tr-TR" dirty="0"/>
              <a:t>Dış ambalajlamada etiketleme, promosyon ve işaretleme çok önemlidir. Birçok koli beyaz renkli olup, beyaz olmayanların üzerlerinde perakende ambalajlarda olduğu gibi kaliteli grafik, resim ve yazılar bulunmaktadır. İhracat ambalajlarında ISO standartlarına uyma zorunluluğu bulunmaktadır.</a:t>
            </a:r>
          </a:p>
        </p:txBody>
      </p:sp>
    </p:spTree>
    <p:extLst>
      <p:ext uri="{BB962C8B-B14F-4D97-AF65-F5344CB8AC3E}">
        <p14:creationId xmlns:p14="http://schemas.microsoft.com/office/powerpoint/2010/main" val="37571738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33338" y="0"/>
            <a:ext cx="9177338" cy="6711950"/>
            <a:chOff x="-21" y="0"/>
            <a:chExt cx="5781" cy="4228"/>
          </a:xfrm>
        </p:grpSpPr>
        <p:sp>
          <p:nvSpPr>
            <p:cNvPr id="5" name="AutoShape 4"/>
            <p:cNvSpPr>
              <a:spLocks noChangeAspect="1" noChangeArrowheads="1" noTextEdit="1"/>
            </p:cNvSpPr>
            <p:nvPr/>
          </p:nvSpPr>
          <p:spPr bwMode="auto">
            <a:xfrm>
              <a:off x="-21" y="0"/>
              <a:ext cx="5781" cy="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 y="0"/>
              <a:ext cx="5789" cy="4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532441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Ambalajın Formu (biçimi)</a:t>
            </a:r>
          </a:p>
        </p:txBody>
      </p:sp>
      <p:sp>
        <p:nvSpPr>
          <p:cNvPr id="3" name="İçerik Yer Tutucusu 2"/>
          <p:cNvSpPr>
            <a:spLocks noGrp="1"/>
          </p:cNvSpPr>
          <p:nvPr>
            <p:ph idx="1"/>
          </p:nvPr>
        </p:nvSpPr>
        <p:spPr/>
        <p:txBody>
          <a:bodyPr>
            <a:normAutofit lnSpcReduction="10000"/>
          </a:bodyPr>
          <a:lstStyle/>
          <a:p>
            <a:r>
              <a:rPr lang="tr-TR" dirty="0"/>
              <a:t>Yurt içi kargo </a:t>
            </a:r>
            <a:r>
              <a:rPr lang="tr-TR" dirty="0" smtClean="0"/>
              <a:t>taşımalarında da </a:t>
            </a:r>
            <a:r>
              <a:rPr lang="tr-TR" dirty="0"/>
              <a:t>kargo şirketleri için özel işaretler hazırlanmıştır. Bu maddeler gruplara ayrılmıştır:</a:t>
            </a:r>
          </a:p>
          <a:p>
            <a:pPr lvl="1"/>
            <a:r>
              <a:rPr lang="tr-TR" dirty="0"/>
              <a:t>Patlayıcılar</a:t>
            </a:r>
          </a:p>
          <a:p>
            <a:pPr lvl="1"/>
            <a:r>
              <a:rPr lang="tr-TR" dirty="0"/>
              <a:t>Gazlar</a:t>
            </a:r>
          </a:p>
          <a:p>
            <a:pPr lvl="1"/>
            <a:r>
              <a:rPr lang="tr-TR" dirty="0"/>
              <a:t>Yanıcı sıvılar</a:t>
            </a:r>
          </a:p>
          <a:p>
            <a:pPr lvl="1"/>
            <a:r>
              <a:rPr lang="tr-TR" dirty="0"/>
              <a:t>Yanıcı katılar</a:t>
            </a:r>
          </a:p>
          <a:p>
            <a:pPr lvl="1"/>
            <a:r>
              <a:rPr lang="tr-TR" dirty="0"/>
              <a:t>Oksitleyiciler</a:t>
            </a:r>
          </a:p>
          <a:p>
            <a:pPr lvl="1"/>
            <a:r>
              <a:rPr lang="tr-TR" dirty="0"/>
              <a:t>Zehirli maddeler</a:t>
            </a:r>
          </a:p>
          <a:p>
            <a:pPr lvl="1"/>
            <a:r>
              <a:rPr lang="tr-TR" dirty="0"/>
              <a:t>Radyoaktif maddeler</a:t>
            </a:r>
          </a:p>
          <a:p>
            <a:pPr lvl="1"/>
            <a:r>
              <a:rPr lang="tr-TR" dirty="0"/>
              <a:t>Aşındırıcılar</a:t>
            </a:r>
          </a:p>
          <a:p>
            <a:endParaRPr lang="tr-TR" dirty="0"/>
          </a:p>
        </p:txBody>
      </p:sp>
    </p:spTree>
    <p:extLst>
      <p:ext uri="{BB962C8B-B14F-4D97-AF65-F5344CB8AC3E}">
        <p14:creationId xmlns:p14="http://schemas.microsoft.com/office/powerpoint/2010/main" val="11834730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28575" y="1484313"/>
            <a:ext cx="9117013" cy="5373687"/>
            <a:chOff x="18" y="935"/>
            <a:chExt cx="5743" cy="3385"/>
          </a:xfrm>
        </p:grpSpPr>
        <p:sp>
          <p:nvSpPr>
            <p:cNvPr id="5" name="AutoShape 4"/>
            <p:cNvSpPr>
              <a:spLocks noChangeAspect="1" noChangeArrowheads="1" noTextEdit="1"/>
            </p:cNvSpPr>
            <p:nvPr/>
          </p:nvSpPr>
          <p:spPr bwMode="auto">
            <a:xfrm>
              <a:off x="18" y="935"/>
              <a:ext cx="5743" cy="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 y="935"/>
              <a:ext cx="5751" cy="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0032842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Ambalajdan Beklentiler</a:t>
            </a:r>
          </a:p>
        </p:txBody>
      </p:sp>
      <p:sp>
        <p:nvSpPr>
          <p:cNvPr id="3" name="İçerik Yer Tutucusu 2"/>
          <p:cNvSpPr>
            <a:spLocks noGrp="1"/>
          </p:cNvSpPr>
          <p:nvPr>
            <p:ph idx="1"/>
          </p:nvPr>
        </p:nvSpPr>
        <p:spPr/>
        <p:txBody>
          <a:bodyPr>
            <a:normAutofit/>
          </a:bodyPr>
          <a:lstStyle/>
          <a:p>
            <a:r>
              <a:rPr lang="tr-TR" dirty="0" smtClean="0"/>
              <a:t>Ambalajlamadan </a:t>
            </a:r>
            <a:r>
              <a:rPr lang="tr-TR" dirty="0"/>
              <a:t>beklentiler aşağıdaki gruplara </a:t>
            </a:r>
            <a:r>
              <a:rPr lang="tr-TR" dirty="0" err="1"/>
              <a:t>gore</a:t>
            </a:r>
            <a:r>
              <a:rPr lang="tr-TR" dirty="0"/>
              <a:t> değişir.</a:t>
            </a:r>
          </a:p>
        </p:txBody>
      </p:sp>
    </p:spTree>
    <p:extLst>
      <p:ext uri="{BB962C8B-B14F-4D97-AF65-F5344CB8AC3E}">
        <p14:creationId xmlns:p14="http://schemas.microsoft.com/office/powerpoint/2010/main" val="26547780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Tüketicinin Ambalajdan Beklentileri</a:t>
            </a:r>
          </a:p>
        </p:txBody>
      </p:sp>
      <p:sp>
        <p:nvSpPr>
          <p:cNvPr id="3" name="İçerik Yer Tutucusu 2"/>
          <p:cNvSpPr>
            <a:spLocks noGrp="1"/>
          </p:cNvSpPr>
          <p:nvPr>
            <p:ph idx="1"/>
          </p:nvPr>
        </p:nvSpPr>
        <p:spPr/>
        <p:txBody>
          <a:bodyPr>
            <a:normAutofit/>
          </a:bodyPr>
          <a:lstStyle/>
          <a:p>
            <a:r>
              <a:rPr lang="tr-TR" dirty="0"/>
              <a:t>Ürün satış yerlerinde kolaylıkla tanınabilmelidir:</a:t>
            </a:r>
          </a:p>
          <a:p>
            <a:pPr lvl="1"/>
            <a:r>
              <a:rPr lang="tr-TR" dirty="0"/>
              <a:t>Ambalajın şekli ve rengi</a:t>
            </a:r>
          </a:p>
          <a:p>
            <a:pPr lvl="1"/>
            <a:r>
              <a:rPr lang="tr-TR" dirty="0"/>
              <a:t>Aranan ürün için tipik olması</a:t>
            </a:r>
          </a:p>
          <a:p>
            <a:pPr lvl="1"/>
            <a:r>
              <a:rPr lang="tr-TR" dirty="0"/>
              <a:t>Üreticinin belirgin markası (logo</a:t>
            </a:r>
            <a:r>
              <a:rPr lang="tr-TR" dirty="0" smtClean="0"/>
              <a:t>)</a:t>
            </a:r>
            <a:endParaRPr lang="tr-TR" dirty="0"/>
          </a:p>
        </p:txBody>
      </p:sp>
    </p:spTree>
    <p:extLst>
      <p:ext uri="{BB962C8B-B14F-4D97-AF65-F5344CB8AC3E}">
        <p14:creationId xmlns:p14="http://schemas.microsoft.com/office/powerpoint/2010/main" val="38061480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Tüketicinin Ambalajdan Beklentileri</a:t>
            </a:r>
          </a:p>
        </p:txBody>
      </p:sp>
      <p:sp>
        <p:nvSpPr>
          <p:cNvPr id="3" name="İçerik Yer Tutucusu 2"/>
          <p:cNvSpPr>
            <a:spLocks noGrp="1"/>
          </p:cNvSpPr>
          <p:nvPr>
            <p:ph idx="1"/>
          </p:nvPr>
        </p:nvSpPr>
        <p:spPr/>
        <p:txBody>
          <a:bodyPr>
            <a:normAutofit/>
          </a:bodyPr>
          <a:lstStyle/>
          <a:p>
            <a:r>
              <a:rPr lang="tr-TR" dirty="0"/>
              <a:t> </a:t>
            </a:r>
            <a:r>
              <a:rPr lang="tr-TR" dirty="0" smtClean="0"/>
              <a:t>Ambalaj </a:t>
            </a:r>
            <a:r>
              <a:rPr lang="tr-TR" dirty="0"/>
              <a:t>üzerinde ürüne ilişkin bilgiler ve kolay okunabilir olmalıdır:</a:t>
            </a:r>
          </a:p>
          <a:p>
            <a:pPr lvl="1"/>
            <a:r>
              <a:rPr lang="tr-TR" dirty="0" smtClean="0"/>
              <a:t>Miktarı</a:t>
            </a:r>
            <a:endParaRPr lang="tr-TR" dirty="0"/>
          </a:p>
          <a:p>
            <a:pPr lvl="1"/>
            <a:r>
              <a:rPr lang="tr-TR" dirty="0"/>
              <a:t>En az dayanma süresi (raf ömrü, muhafaza süresi)</a:t>
            </a:r>
          </a:p>
          <a:p>
            <a:pPr lvl="1"/>
            <a:r>
              <a:rPr lang="tr-TR" dirty="0"/>
              <a:t>Fiyatı</a:t>
            </a:r>
          </a:p>
          <a:p>
            <a:r>
              <a:rPr lang="tr-TR" dirty="0"/>
              <a:t>Şeffaf olmalıdır</a:t>
            </a:r>
            <a:r>
              <a:rPr lang="tr-TR" dirty="0" smtClean="0"/>
              <a:t>.</a:t>
            </a:r>
            <a:r>
              <a:rPr lang="tr-TR" dirty="0"/>
              <a:t> </a:t>
            </a:r>
            <a:endParaRPr lang="tr-TR" dirty="0" smtClean="0"/>
          </a:p>
          <a:p>
            <a:pPr lvl="1"/>
            <a:r>
              <a:rPr lang="tr-TR" dirty="0"/>
              <a:t>Ürün ambalaj aracılığı ile tanınabilmelidir </a:t>
            </a:r>
          </a:p>
          <a:p>
            <a:endParaRPr lang="tr-TR" dirty="0"/>
          </a:p>
        </p:txBody>
      </p:sp>
    </p:spTree>
    <p:extLst>
      <p:ext uri="{BB962C8B-B14F-4D97-AF65-F5344CB8AC3E}">
        <p14:creationId xmlns:p14="http://schemas.microsoft.com/office/powerpoint/2010/main" val="6102801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Tüketicinin Ambalajdan Beklentileri</a:t>
            </a:r>
          </a:p>
        </p:txBody>
      </p:sp>
      <p:sp>
        <p:nvSpPr>
          <p:cNvPr id="3" name="İçerik Yer Tutucusu 2"/>
          <p:cNvSpPr>
            <a:spLocks noGrp="1"/>
          </p:cNvSpPr>
          <p:nvPr>
            <p:ph idx="1"/>
          </p:nvPr>
        </p:nvSpPr>
        <p:spPr/>
        <p:txBody>
          <a:bodyPr>
            <a:normAutofit/>
          </a:bodyPr>
          <a:lstStyle/>
          <a:p>
            <a:r>
              <a:rPr lang="tr-TR" dirty="0" smtClean="0"/>
              <a:t>Kapağı </a:t>
            </a:r>
            <a:r>
              <a:rPr lang="tr-TR" dirty="0"/>
              <a:t>özgün olmalıdır.</a:t>
            </a:r>
          </a:p>
          <a:p>
            <a:pPr lvl="1"/>
            <a:r>
              <a:rPr lang="tr-TR" dirty="0"/>
              <a:t>Değişmeyen miktar (porsiyon)</a:t>
            </a:r>
          </a:p>
          <a:p>
            <a:pPr lvl="1"/>
            <a:r>
              <a:rPr lang="tr-TR" dirty="0"/>
              <a:t>Kaliteyi koruyucu ürün muhafaza</a:t>
            </a:r>
          </a:p>
          <a:p>
            <a:pPr lvl="1"/>
            <a:r>
              <a:rPr lang="tr-TR" dirty="0"/>
              <a:t>Ellenmeye karşı güvence</a:t>
            </a:r>
          </a:p>
          <a:p>
            <a:r>
              <a:rPr lang="tr-TR" dirty="0" smtClean="0"/>
              <a:t>Şekli </a:t>
            </a:r>
            <a:r>
              <a:rPr lang="tr-TR" dirty="0"/>
              <a:t>uygun olmalıdır.</a:t>
            </a:r>
          </a:p>
          <a:p>
            <a:r>
              <a:rPr lang="tr-TR" dirty="0"/>
              <a:t>Elle kolay tutulabilir, kalımlı (stabil), çarpmalara dayanıklı, kırılmaya karşı </a:t>
            </a:r>
            <a:r>
              <a:rPr lang="tr-TR" dirty="0" smtClean="0"/>
              <a:t>güvenli</a:t>
            </a:r>
            <a:endParaRPr lang="tr-TR" dirty="0"/>
          </a:p>
        </p:txBody>
      </p:sp>
    </p:spTree>
    <p:extLst>
      <p:ext uri="{BB962C8B-B14F-4D97-AF65-F5344CB8AC3E}">
        <p14:creationId xmlns:p14="http://schemas.microsoft.com/office/powerpoint/2010/main" val="31899257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Tüketicinin Ambalajdan Beklentileri</a:t>
            </a:r>
          </a:p>
        </p:txBody>
      </p:sp>
      <p:sp>
        <p:nvSpPr>
          <p:cNvPr id="3" name="İçerik Yer Tutucusu 2"/>
          <p:cNvSpPr>
            <a:spLocks noGrp="1"/>
          </p:cNvSpPr>
          <p:nvPr>
            <p:ph idx="1"/>
          </p:nvPr>
        </p:nvSpPr>
        <p:spPr/>
        <p:txBody>
          <a:bodyPr>
            <a:normAutofit fontScale="92500" lnSpcReduction="20000"/>
          </a:bodyPr>
          <a:lstStyle/>
          <a:p>
            <a:r>
              <a:rPr lang="tr-TR" dirty="0"/>
              <a:t>Üst üste düzgün yığın oluşturabilme (satın almada ve evde)</a:t>
            </a:r>
          </a:p>
          <a:p>
            <a:r>
              <a:rPr lang="tr-TR" dirty="0"/>
              <a:t>Kolay açılıp tekrar kapanabilmelidir.</a:t>
            </a:r>
          </a:p>
          <a:p>
            <a:pPr lvl="1"/>
            <a:r>
              <a:rPr lang="tr-TR" dirty="0"/>
              <a:t>Özel bir güç ve araç gerektirmeksizin büyük hacimli olanlar tekrar kapatılabilir.</a:t>
            </a:r>
          </a:p>
          <a:p>
            <a:r>
              <a:rPr lang="tr-TR" dirty="0"/>
              <a:t>Ambalaj malzemesi gerektiği kadar kullanılmalıdır.</a:t>
            </a:r>
          </a:p>
          <a:p>
            <a:pPr lvl="1"/>
            <a:r>
              <a:rPr lang="tr-TR" dirty="0"/>
              <a:t>Hilesiz olma ve gereğinden fazla kullanılmama.</a:t>
            </a:r>
          </a:p>
          <a:p>
            <a:r>
              <a:rPr lang="tr-TR" dirty="0"/>
              <a:t>Çevreye uygun olmalıdır.</a:t>
            </a:r>
          </a:p>
          <a:p>
            <a:pPr lvl="1"/>
            <a:r>
              <a:rPr lang="tr-TR" dirty="0"/>
              <a:t>Tamamen boşaltılabilir</a:t>
            </a:r>
          </a:p>
          <a:p>
            <a:pPr lvl="1"/>
            <a:r>
              <a:rPr lang="tr-TR" dirty="0"/>
              <a:t>Yıkanıp durulanabilir.</a:t>
            </a:r>
          </a:p>
          <a:p>
            <a:pPr lvl="1"/>
            <a:r>
              <a:rPr lang="tr-TR" dirty="0"/>
              <a:t>Ambalaj materyalinin kimliğini belirten işaretleme</a:t>
            </a:r>
          </a:p>
          <a:p>
            <a:pPr lvl="1"/>
            <a:r>
              <a:rPr lang="tr-TR" dirty="0"/>
              <a:t>Tekrar kullanılabilir veya yeniden değerlendirilebilir</a:t>
            </a:r>
          </a:p>
          <a:p>
            <a:pPr lvl="1"/>
            <a:r>
              <a:rPr lang="tr-TR" dirty="0"/>
              <a:t>Çöp kaplarında az yer kaplama </a:t>
            </a:r>
          </a:p>
        </p:txBody>
      </p:sp>
    </p:spTree>
    <p:extLst>
      <p:ext uri="{BB962C8B-B14F-4D97-AF65-F5344CB8AC3E}">
        <p14:creationId xmlns:p14="http://schemas.microsoft.com/office/powerpoint/2010/main" val="204627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 Yenilenebilir Kaynak</a:t>
            </a:r>
          </a:p>
        </p:txBody>
      </p:sp>
      <p:sp>
        <p:nvSpPr>
          <p:cNvPr id="3" name="İçerik Yer Tutucusu 2"/>
          <p:cNvSpPr>
            <a:spLocks noGrp="1"/>
          </p:cNvSpPr>
          <p:nvPr>
            <p:ph idx="1"/>
          </p:nvPr>
        </p:nvSpPr>
        <p:spPr/>
        <p:txBody>
          <a:bodyPr>
            <a:normAutofit fontScale="85000" lnSpcReduction="20000"/>
          </a:bodyPr>
          <a:lstStyle/>
          <a:p>
            <a:r>
              <a:rPr lang="tr-TR" sz="3300" dirty="0"/>
              <a:t> </a:t>
            </a:r>
            <a:r>
              <a:rPr lang="tr-TR" sz="3300" dirty="0" err="1"/>
              <a:t>Tetra</a:t>
            </a:r>
            <a:r>
              <a:rPr lang="tr-TR" sz="3300" dirty="0"/>
              <a:t> Pak, ambalajlarının tasarımında en az miktarda malzeme kullanarak, çevre üzerinde en az etkiyi yapmayı hedefler. Amaç, ambalajın yaşam döngüsü boyunca olabilecek en az miktarda kaynak tüketmektir. Her ürünün tasarımından, üretilip müşterilere ulaştırılmasına kadar olan tüm aşamalarda, hammadde, enerji ve çevre de korunur. </a:t>
            </a:r>
            <a:r>
              <a:rPr lang="tr-TR" sz="3300" dirty="0" err="1"/>
              <a:t>Tetra</a:t>
            </a:r>
            <a:r>
              <a:rPr lang="tr-TR" sz="3300" dirty="0"/>
              <a:t> Pak içecek kartonları, hafif oldukları için daha fazla ürünün daha az yakıt harcanarak taşınmasını sağlar, böylece atmosfere salınan zararlı gaz miktarı azalır.</a:t>
            </a:r>
          </a:p>
          <a:p>
            <a:r>
              <a:rPr lang="tr-TR" sz="3300" dirty="0"/>
              <a:t> </a:t>
            </a:r>
          </a:p>
        </p:txBody>
      </p:sp>
    </p:spTree>
    <p:extLst>
      <p:ext uri="{BB962C8B-B14F-4D97-AF65-F5344CB8AC3E}">
        <p14:creationId xmlns:p14="http://schemas.microsoft.com/office/powerpoint/2010/main" val="148817553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Ticarette Ambalajdan Beklentiler</a:t>
            </a:r>
          </a:p>
        </p:txBody>
      </p:sp>
      <p:sp>
        <p:nvSpPr>
          <p:cNvPr id="3" name="İçerik Yer Tutucusu 2"/>
          <p:cNvSpPr>
            <a:spLocks noGrp="1"/>
          </p:cNvSpPr>
          <p:nvPr>
            <p:ph idx="1"/>
          </p:nvPr>
        </p:nvSpPr>
        <p:spPr/>
        <p:txBody>
          <a:bodyPr>
            <a:normAutofit/>
          </a:bodyPr>
          <a:lstStyle/>
          <a:p>
            <a:r>
              <a:rPr lang="tr-TR" dirty="0"/>
              <a:t>Boyutları standartlaştırılmış olmalıdır</a:t>
            </a:r>
          </a:p>
          <a:p>
            <a:pPr lvl="1"/>
            <a:r>
              <a:rPr lang="tr-TR" dirty="0"/>
              <a:t>Paketlemeye ve yüklenmeye uygun, az yer kaplama</a:t>
            </a:r>
            <a:endParaRPr lang="tr-TR" sz="2200" dirty="0"/>
          </a:p>
          <a:p>
            <a:pPr lvl="1"/>
            <a:r>
              <a:rPr lang="tr-TR" dirty="0"/>
              <a:t>Kolay ve düzgün istiflenebilir</a:t>
            </a:r>
            <a:endParaRPr lang="tr-TR" sz="2200" dirty="0"/>
          </a:p>
          <a:p>
            <a:r>
              <a:rPr lang="tr-TR" dirty="0"/>
              <a:t>Üründe kalite kaybı olmaksızın depolanabilir olmalıdır.</a:t>
            </a:r>
          </a:p>
          <a:p>
            <a:pPr lvl="1"/>
            <a:r>
              <a:rPr lang="tr-TR" dirty="0"/>
              <a:t>Yüksek nemli koşullarda da</a:t>
            </a:r>
            <a:endParaRPr lang="tr-TR" sz="2200" dirty="0"/>
          </a:p>
          <a:p>
            <a:pPr lvl="1"/>
            <a:r>
              <a:rPr lang="tr-TR" dirty="0"/>
              <a:t>Değişen sıcaklıklarda da</a:t>
            </a:r>
            <a:endParaRPr lang="tr-TR" sz="2200" dirty="0"/>
          </a:p>
          <a:p>
            <a:pPr lvl="1"/>
            <a:r>
              <a:rPr lang="tr-TR" dirty="0"/>
              <a:t>Etkin ve yoğun aydınlık koşullarda </a:t>
            </a:r>
            <a:r>
              <a:rPr lang="tr-TR" dirty="0" smtClean="0"/>
              <a:t>da</a:t>
            </a:r>
            <a:endParaRPr lang="tr-TR" sz="2200" dirty="0"/>
          </a:p>
        </p:txBody>
      </p:sp>
    </p:spTree>
    <p:extLst>
      <p:ext uri="{BB962C8B-B14F-4D97-AF65-F5344CB8AC3E}">
        <p14:creationId xmlns:p14="http://schemas.microsoft.com/office/powerpoint/2010/main" val="201371727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Ticarette Ambalajdan Beklentiler</a:t>
            </a:r>
          </a:p>
        </p:txBody>
      </p:sp>
      <p:sp>
        <p:nvSpPr>
          <p:cNvPr id="3" name="İçerik Yer Tutucusu 2"/>
          <p:cNvSpPr>
            <a:spLocks noGrp="1"/>
          </p:cNvSpPr>
          <p:nvPr>
            <p:ph idx="1"/>
          </p:nvPr>
        </p:nvSpPr>
        <p:spPr/>
        <p:txBody>
          <a:bodyPr>
            <a:normAutofit/>
          </a:bodyPr>
          <a:lstStyle/>
          <a:p>
            <a:r>
              <a:rPr lang="tr-TR" dirty="0"/>
              <a:t>Depoda kolaylıkla ayırt edilebilir niteliklerde olmalıdır. Koli ambalajı da reklam etkili kullanılabilmelidir.</a:t>
            </a:r>
          </a:p>
          <a:p>
            <a:pPr lvl="1"/>
            <a:r>
              <a:rPr lang="tr-TR" dirty="0"/>
              <a:t>Sergileyici (</a:t>
            </a:r>
            <a:r>
              <a:rPr lang="tr-TR" dirty="0" err="1"/>
              <a:t>teşir</a:t>
            </a:r>
            <a:r>
              <a:rPr lang="tr-TR" dirty="0"/>
              <a:t> edici) olarak</a:t>
            </a:r>
            <a:endParaRPr lang="tr-TR" sz="2200" dirty="0"/>
          </a:p>
          <a:p>
            <a:pPr lvl="1"/>
            <a:r>
              <a:rPr lang="tr-TR" dirty="0"/>
              <a:t>Montajlanabilir tabla, tepsi </a:t>
            </a:r>
            <a:r>
              <a:rPr lang="tr-TR" dirty="0" err="1"/>
              <a:t>vb</a:t>
            </a:r>
            <a:r>
              <a:rPr lang="tr-TR" dirty="0"/>
              <a:t> olarak</a:t>
            </a:r>
            <a:endParaRPr lang="tr-TR" sz="2200" dirty="0"/>
          </a:p>
          <a:p>
            <a:r>
              <a:rPr lang="tr-TR" dirty="0"/>
              <a:t>Porsiyon ambalajların fiyatlarını etiketlere basma, işaretleme mümkün olmalıdır</a:t>
            </a:r>
            <a:r>
              <a:rPr lang="tr-TR" dirty="0" smtClean="0"/>
              <a:t>.</a:t>
            </a:r>
            <a:endParaRPr lang="tr-TR" dirty="0"/>
          </a:p>
        </p:txBody>
      </p:sp>
    </p:spTree>
    <p:extLst>
      <p:ext uri="{BB962C8B-B14F-4D97-AF65-F5344CB8AC3E}">
        <p14:creationId xmlns:p14="http://schemas.microsoft.com/office/powerpoint/2010/main" val="14364211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Ticarette Ambalajdan Beklentiler</a:t>
            </a:r>
          </a:p>
        </p:txBody>
      </p:sp>
      <p:sp>
        <p:nvSpPr>
          <p:cNvPr id="3" name="İçerik Yer Tutucusu 2"/>
          <p:cNvSpPr>
            <a:spLocks noGrp="1"/>
          </p:cNvSpPr>
          <p:nvPr>
            <p:ph idx="1"/>
          </p:nvPr>
        </p:nvSpPr>
        <p:spPr/>
        <p:txBody>
          <a:bodyPr>
            <a:normAutofit lnSpcReduction="10000"/>
          </a:bodyPr>
          <a:lstStyle/>
          <a:p>
            <a:r>
              <a:rPr lang="tr-TR" dirty="0"/>
              <a:t>Ürünün özelliklerine uygun doğru ambalajlama yapılmalıdır.</a:t>
            </a:r>
          </a:p>
          <a:p>
            <a:pPr lvl="1"/>
            <a:r>
              <a:rPr lang="tr-TR" dirty="0"/>
              <a:t>Kalite kaybı olmaması</a:t>
            </a:r>
            <a:endParaRPr lang="tr-TR" sz="2200" dirty="0"/>
          </a:p>
          <a:p>
            <a:pPr lvl="1"/>
            <a:r>
              <a:rPr lang="tr-TR" dirty="0"/>
              <a:t>Fire tehlikesi bulunmaması</a:t>
            </a:r>
            <a:endParaRPr lang="tr-TR" sz="2200" dirty="0"/>
          </a:p>
          <a:p>
            <a:pPr lvl="1"/>
            <a:r>
              <a:rPr lang="tr-TR" dirty="0"/>
              <a:t>Yasal kural ve kısıtlamalara uygun olması</a:t>
            </a:r>
            <a:endParaRPr lang="tr-TR" sz="4400" dirty="0"/>
          </a:p>
          <a:p>
            <a:r>
              <a:rPr lang="tr-TR" dirty="0"/>
              <a:t>Özgünlüğünü güvence altına almalı, korumalıdır.</a:t>
            </a:r>
          </a:p>
          <a:p>
            <a:pPr lvl="1"/>
            <a:r>
              <a:rPr lang="tr-TR" dirty="0"/>
              <a:t>İçindeki ürüne her hangi bir olumsuz işlem uygulanması olanaksız</a:t>
            </a:r>
            <a:endParaRPr lang="tr-TR" sz="2200" dirty="0"/>
          </a:p>
          <a:p>
            <a:pPr lvl="1"/>
            <a:r>
              <a:rPr lang="tr-TR" dirty="0"/>
              <a:t>Porsiyonda değişiklik yok (ağırlık, nicelik )</a:t>
            </a:r>
            <a:endParaRPr lang="tr-TR" sz="2200" dirty="0"/>
          </a:p>
          <a:p>
            <a:r>
              <a:rPr lang="tr-TR" dirty="0"/>
              <a:t>Geri alma yada geri vermede sorun olmamalıdır.</a:t>
            </a:r>
          </a:p>
        </p:txBody>
      </p:sp>
    </p:spTree>
    <p:extLst>
      <p:ext uri="{BB962C8B-B14F-4D97-AF65-F5344CB8AC3E}">
        <p14:creationId xmlns:p14="http://schemas.microsoft.com/office/powerpoint/2010/main" val="25197702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Üreticinin veya Ambalajlayanın Ambalajdan Beklentileri</a:t>
            </a:r>
          </a:p>
        </p:txBody>
      </p:sp>
      <p:sp>
        <p:nvSpPr>
          <p:cNvPr id="3" name="İçerik Yer Tutucusu 2"/>
          <p:cNvSpPr>
            <a:spLocks noGrp="1"/>
          </p:cNvSpPr>
          <p:nvPr>
            <p:ph idx="1"/>
          </p:nvPr>
        </p:nvSpPr>
        <p:spPr/>
        <p:txBody>
          <a:bodyPr>
            <a:normAutofit fontScale="92500" lnSpcReduction="20000"/>
          </a:bodyPr>
          <a:lstStyle/>
          <a:p>
            <a:r>
              <a:rPr lang="tr-TR" dirty="0"/>
              <a:t>Ambalaj fizyolojik bakımdan kusursuz ve tehlikesiz olmalıdır.</a:t>
            </a:r>
          </a:p>
          <a:p>
            <a:pPr lvl="1"/>
            <a:r>
              <a:rPr lang="tr-TR" dirty="0"/>
              <a:t>Ambalaj malzemesi yasal kurallara uygun</a:t>
            </a:r>
            <a:endParaRPr lang="tr-TR" sz="2200" dirty="0"/>
          </a:p>
          <a:p>
            <a:pPr lvl="1"/>
            <a:r>
              <a:rPr lang="tr-TR" dirty="0"/>
              <a:t>Ambalaj malzemesi ürüne </a:t>
            </a:r>
            <a:r>
              <a:rPr lang="tr-TR" dirty="0" smtClean="0"/>
              <a:t>uygun</a:t>
            </a:r>
            <a:endParaRPr lang="tr-TR" sz="2800" dirty="0"/>
          </a:p>
          <a:p>
            <a:r>
              <a:rPr lang="tr-TR" dirty="0"/>
              <a:t>Ambalajlanan ürüne ve ambalajlama işlemine uygun özgün özellikler içermelidir.</a:t>
            </a:r>
          </a:p>
          <a:p>
            <a:pPr lvl="1"/>
            <a:r>
              <a:rPr lang="tr-TR" dirty="0"/>
              <a:t>Fiziksel – kimyasal </a:t>
            </a:r>
            <a:r>
              <a:rPr lang="tr-TR" dirty="0" err="1"/>
              <a:t>inert</a:t>
            </a:r>
            <a:r>
              <a:rPr lang="tr-TR" dirty="0"/>
              <a:t> (etkisiz)</a:t>
            </a:r>
            <a:endParaRPr lang="tr-TR" sz="2200" dirty="0"/>
          </a:p>
          <a:p>
            <a:pPr lvl="1"/>
            <a:r>
              <a:rPr lang="tr-TR" dirty="0"/>
              <a:t>Mikrobiyolojik kusursuz</a:t>
            </a:r>
            <a:endParaRPr lang="tr-TR" sz="2200" dirty="0"/>
          </a:p>
          <a:p>
            <a:pPr lvl="1"/>
            <a:r>
              <a:rPr lang="tr-TR" dirty="0"/>
              <a:t>Havası alınabilir, gazlama işlemi yapılabilir.</a:t>
            </a:r>
            <a:endParaRPr lang="tr-TR" sz="2200" dirty="0"/>
          </a:p>
          <a:p>
            <a:pPr lvl="1"/>
            <a:r>
              <a:rPr lang="tr-TR" dirty="0"/>
              <a:t>Dondurulabilir</a:t>
            </a:r>
            <a:endParaRPr lang="tr-TR" sz="2200" dirty="0"/>
          </a:p>
          <a:p>
            <a:pPr lvl="1"/>
            <a:r>
              <a:rPr lang="tr-TR" dirty="0"/>
              <a:t>Pastörize veya sterilize edilebilir, kaynatılabilir.</a:t>
            </a:r>
            <a:endParaRPr lang="tr-TR" sz="2200" dirty="0"/>
          </a:p>
          <a:p>
            <a:pPr lvl="1"/>
            <a:r>
              <a:rPr lang="tr-TR" dirty="0"/>
              <a:t>Işıktan koruyucu, ışığa dayanıklı.</a:t>
            </a:r>
            <a:endParaRPr lang="tr-TR" sz="2200" dirty="0"/>
          </a:p>
        </p:txBody>
      </p:sp>
    </p:spTree>
    <p:extLst>
      <p:ext uri="{BB962C8B-B14F-4D97-AF65-F5344CB8AC3E}">
        <p14:creationId xmlns:p14="http://schemas.microsoft.com/office/powerpoint/2010/main" val="209940082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Ambalaj Maliyetleri ve Hasar Kontrolü İle Karşılaştırma</a:t>
            </a:r>
          </a:p>
        </p:txBody>
      </p:sp>
      <p:sp>
        <p:nvSpPr>
          <p:cNvPr id="3" name="İçerik Yer Tutucusu 2"/>
          <p:cNvSpPr>
            <a:spLocks noGrp="1"/>
          </p:cNvSpPr>
          <p:nvPr>
            <p:ph idx="1"/>
          </p:nvPr>
        </p:nvSpPr>
        <p:spPr/>
        <p:txBody>
          <a:bodyPr>
            <a:normAutofit fontScale="92500" lnSpcReduction="10000"/>
          </a:bodyPr>
          <a:lstStyle/>
          <a:p>
            <a:r>
              <a:rPr lang="tr-TR" dirty="0" smtClean="0"/>
              <a:t>Ambalajlama </a:t>
            </a:r>
            <a:r>
              <a:rPr lang="tr-TR" dirty="0"/>
              <a:t>maliyetleri ambalaj maddesinin türü, taşıma, genel giderler ve hasar oranına göre değişir. Bazen satış ve karları artırabilmek için ambalaj maliyetini artırmak gerekebilir. Örneğin </a:t>
            </a:r>
            <a:r>
              <a:rPr lang="tr-TR" dirty="0" err="1"/>
              <a:t>aerosol</a:t>
            </a:r>
            <a:r>
              <a:rPr lang="tr-TR" dirty="0"/>
              <a:t> kutuları, </a:t>
            </a:r>
            <a:r>
              <a:rPr lang="tr-TR" dirty="0" err="1"/>
              <a:t>aleminyum</a:t>
            </a:r>
            <a:r>
              <a:rPr lang="tr-TR" dirty="0"/>
              <a:t> kutulardaki meşrubatlar…</a:t>
            </a:r>
          </a:p>
          <a:p>
            <a:r>
              <a:rPr lang="tr-TR" dirty="0" smtClean="0"/>
              <a:t>Taşımacılıkta </a:t>
            </a:r>
            <a:r>
              <a:rPr lang="tr-TR" dirty="0"/>
              <a:t>ambalajın ağırlığı azaltılarak, maliyet düşürülebilir. Ambalaj hacminde, boyutlarında yapılacak değişiklikler, mamullerin ulaşım araçları ve depolara etkin yerleşmesini sağlayarak tasarrufu artırabilir. Depolama, taşıma, sergileme ve satış  alanlarında malların </a:t>
            </a:r>
            <a:r>
              <a:rPr lang="tr-TR" dirty="0" err="1"/>
              <a:t>uğrayacı</a:t>
            </a:r>
            <a:r>
              <a:rPr lang="tr-TR" dirty="0"/>
              <a:t> hasarlarda ambalajlama yoluyla azaltılarak tasarruf sağlanabilir</a:t>
            </a:r>
            <a:r>
              <a:rPr lang="tr-TR" dirty="0" smtClean="0"/>
              <a:t>.</a:t>
            </a:r>
            <a:endParaRPr lang="tr-TR" dirty="0"/>
          </a:p>
        </p:txBody>
      </p:sp>
    </p:spTree>
    <p:extLst>
      <p:ext uri="{BB962C8B-B14F-4D97-AF65-F5344CB8AC3E}">
        <p14:creationId xmlns:p14="http://schemas.microsoft.com/office/powerpoint/2010/main" val="5717983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Ambalaj Maliyetleri ve Hasar Kontrolü İle Karşılaştırma</a:t>
            </a:r>
          </a:p>
        </p:txBody>
      </p:sp>
      <p:sp>
        <p:nvSpPr>
          <p:cNvPr id="3" name="İçerik Yer Tutucusu 2"/>
          <p:cNvSpPr>
            <a:spLocks noGrp="1"/>
          </p:cNvSpPr>
          <p:nvPr>
            <p:ph idx="1"/>
          </p:nvPr>
        </p:nvSpPr>
        <p:spPr/>
        <p:txBody>
          <a:bodyPr>
            <a:normAutofit/>
          </a:bodyPr>
          <a:lstStyle/>
          <a:p>
            <a:r>
              <a:rPr lang="tr-TR" dirty="0"/>
              <a:t>Aşırı koruma maliyetleri arttırdığı gibi, yetersiz ambalajlama da maliyetleri arttırır. Ambalaj üretme </a:t>
            </a:r>
            <a:r>
              <a:rPr lang="tr-TR" dirty="0" err="1"/>
              <a:t>maliyeti,kayıp</a:t>
            </a:r>
            <a:r>
              <a:rPr lang="tr-TR" dirty="0"/>
              <a:t> maliyeti (</a:t>
            </a:r>
            <a:r>
              <a:rPr lang="tr-TR" dirty="0" err="1"/>
              <a:t>hasar,zarar</a:t>
            </a:r>
            <a:r>
              <a:rPr lang="tr-TR" dirty="0"/>
              <a:t>) ile </a:t>
            </a:r>
            <a:r>
              <a:rPr lang="tr-TR" dirty="0" err="1"/>
              <a:t>dengelenmelidir.Bu</a:t>
            </a:r>
            <a:r>
              <a:rPr lang="tr-TR" dirty="0"/>
              <a:t> denge en ekonomik </a:t>
            </a:r>
            <a:r>
              <a:rPr lang="tr-TR" dirty="0" err="1"/>
              <a:t>ambalaj’ı</a:t>
            </a:r>
            <a:r>
              <a:rPr lang="tr-TR" dirty="0"/>
              <a:t> </a:t>
            </a:r>
            <a:r>
              <a:rPr lang="tr-TR" dirty="0" err="1"/>
              <a:t>verir.Hasar</a:t>
            </a:r>
            <a:r>
              <a:rPr lang="tr-TR" dirty="0"/>
              <a:t> oranları ambalaj çeşitlerine göre </a:t>
            </a:r>
            <a:r>
              <a:rPr lang="tr-TR" dirty="0" err="1"/>
              <a:t>değişir.Örneğin,mukavva</a:t>
            </a:r>
            <a:r>
              <a:rPr lang="tr-TR" dirty="0"/>
              <a:t> kutu </a:t>
            </a:r>
            <a:r>
              <a:rPr lang="tr-TR" dirty="0" err="1"/>
              <a:t>imaltında</a:t>
            </a:r>
            <a:r>
              <a:rPr lang="tr-TR" dirty="0"/>
              <a:t> kabul edilebilir hasar oranı en çok %5-6 ‘</a:t>
            </a:r>
            <a:r>
              <a:rPr lang="tr-TR" dirty="0" err="1"/>
              <a:t>dır.Bu</a:t>
            </a:r>
            <a:r>
              <a:rPr lang="tr-TR" dirty="0"/>
              <a:t> oran aşılırsa üretim durdurulabilir</a:t>
            </a:r>
            <a:r>
              <a:rPr lang="tr-TR" dirty="0" smtClean="0"/>
              <a:t>.</a:t>
            </a:r>
            <a:endParaRPr lang="tr-TR" dirty="0"/>
          </a:p>
        </p:txBody>
      </p:sp>
    </p:spTree>
    <p:extLst>
      <p:ext uri="{BB962C8B-B14F-4D97-AF65-F5344CB8AC3E}">
        <p14:creationId xmlns:p14="http://schemas.microsoft.com/office/powerpoint/2010/main" val="1900686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Ambalaj Maliyetleri ve Hasar Kontrolü İle Karşılaştırma</a:t>
            </a:r>
          </a:p>
        </p:txBody>
      </p:sp>
      <p:sp>
        <p:nvSpPr>
          <p:cNvPr id="3" name="İçerik Yer Tutucusu 2"/>
          <p:cNvSpPr>
            <a:spLocks noGrp="1"/>
          </p:cNvSpPr>
          <p:nvPr>
            <p:ph idx="1"/>
          </p:nvPr>
        </p:nvSpPr>
        <p:spPr/>
        <p:txBody>
          <a:bodyPr>
            <a:normAutofit/>
          </a:bodyPr>
          <a:lstStyle/>
          <a:p>
            <a:r>
              <a:rPr lang="tr-TR" dirty="0"/>
              <a:t>Taşınacak yük için hasar, yükün değerine göre değişir. Değerli yüklerde hasar oluşmuşsa hasar maliyeti artar. Sıfır kusurlu hasar ancak uzay programları için geçerlidir.</a:t>
            </a:r>
          </a:p>
          <a:p>
            <a:r>
              <a:rPr lang="tr-TR" dirty="0"/>
              <a:t>İşletme ambalajını seçerken, ambalajı alacağı firma bu konuda bilgi verir. İşleme  malın özelliklerine göre ambalaj önerir. Örneğin mukavvaların taşıyabileceği maksimum ağırlıklar: ince dalga(B) 5 kg, iri dalga(A) 10–12 kg, çift dalga (A+B) 25 kg.</a:t>
            </a:r>
          </a:p>
        </p:txBody>
      </p:sp>
    </p:spTree>
    <p:extLst>
      <p:ext uri="{BB962C8B-B14F-4D97-AF65-F5344CB8AC3E}">
        <p14:creationId xmlns:p14="http://schemas.microsoft.com/office/powerpoint/2010/main" val="36607003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Malzeme </a:t>
            </a:r>
            <a:r>
              <a:rPr lang="tr-TR" dirty="0"/>
              <a:t>Aktarımı</a:t>
            </a:r>
          </a:p>
        </p:txBody>
      </p:sp>
      <p:sp>
        <p:nvSpPr>
          <p:cNvPr id="3" name="İçerik Yer Tutucusu 2"/>
          <p:cNvSpPr>
            <a:spLocks noGrp="1"/>
          </p:cNvSpPr>
          <p:nvPr>
            <p:ph idx="1"/>
          </p:nvPr>
        </p:nvSpPr>
        <p:spPr/>
        <p:txBody>
          <a:bodyPr>
            <a:normAutofit fontScale="92500" lnSpcReduction="20000"/>
          </a:bodyPr>
          <a:lstStyle/>
          <a:p>
            <a:r>
              <a:rPr lang="tr-TR" sz="2800" dirty="0"/>
              <a:t>Malzeme aktarımı asıl olarak stokların fiziksel transferi ile ilgilidir. Bu transferler genellikle elle ve otomatik sistemlerle yapılır. Ürünlerin dağıtım kanallarında el değiştirmeleri ne kadar az olursa, tasarruf sağlanır.</a:t>
            </a:r>
          </a:p>
          <a:p>
            <a:r>
              <a:rPr lang="tr-TR" sz="2800" dirty="0"/>
              <a:t>Lojistik sistemlerde malzeme aktarımı daha çok depolama tesislerinde ve taşıma sırasında gerçekleşir. Depolama tesislerinde temel üç grup aktarım söz konusudur</a:t>
            </a:r>
            <a:r>
              <a:rPr lang="tr-TR" sz="2800" dirty="0" smtClean="0"/>
              <a:t>:</a:t>
            </a:r>
            <a:endParaRPr lang="tr-TR" sz="2400" dirty="0"/>
          </a:p>
          <a:p>
            <a:pPr lvl="1"/>
            <a:r>
              <a:rPr lang="tr-TR" dirty="0"/>
              <a:t>Teslim alma: boşaltma, indirme, istifleme…</a:t>
            </a:r>
          </a:p>
          <a:p>
            <a:pPr lvl="1"/>
            <a:r>
              <a:rPr lang="tr-TR" dirty="0"/>
              <a:t>İşleme: sınıflandırma, dereceleme, toplama, olgunlaştırma…</a:t>
            </a:r>
          </a:p>
          <a:p>
            <a:pPr lvl="1"/>
            <a:r>
              <a:rPr lang="tr-TR" dirty="0"/>
              <a:t>Yükleme: sevk ve </a:t>
            </a:r>
            <a:r>
              <a:rPr lang="tr-TR" dirty="0" smtClean="0"/>
              <a:t>gönderme</a:t>
            </a:r>
            <a:endParaRPr lang="tr-TR" sz="2800" dirty="0"/>
          </a:p>
        </p:txBody>
      </p:sp>
    </p:spTree>
    <p:extLst>
      <p:ext uri="{BB962C8B-B14F-4D97-AF65-F5344CB8AC3E}">
        <p14:creationId xmlns:p14="http://schemas.microsoft.com/office/powerpoint/2010/main" val="31453893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Malzeme Aktarımı</a:t>
            </a:r>
          </a:p>
        </p:txBody>
      </p:sp>
      <p:sp>
        <p:nvSpPr>
          <p:cNvPr id="3" name="İçerik Yer Tutucusu 2"/>
          <p:cNvSpPr>
            <a:spLocks noGrp="1"/>
          </p:cNvSpPr>
          <p:nvPr>
            <p:ph idx="1"/>
          </p:nvPr>
        </p:nvSpPr>
        <p:spPr/>
        <p:txBody>
          <a:bodyPr>
            <a:normAutofit/>
          </a:bodyPr>
          <a:lstStyle/>
          <a:p>
            <a:r>
              <a:rPr lang="tr-TR" sz="2800" dirty="0"/>
              <a:t>Taşıma araçlarında istiflemenin önemi büyüktür. Örneğin, kâğıt ham maddesi ile plastik yan yana konulmaz. Bu kurallara uyulmazsa sigorta şirketleriyle sorunlar yaşanır.</a:t>
            </a:r>
          </a:p>
          <a:p>
            <a:r>
              <a:rPr lang="tr-TR" sz="2800" dirty="0"/>
              <a:t>Hacimli mallarda genellikle koruyucu paketlere ambalaj yapılmaz ve sıvı, katı, gaz maddeler için yükleme boşaltma için özel aygıtlar kullanılır</a:t>
            </a:r>
            <a:r>
              <a:rPr lang="tr-TR" sz="2800" dirty="0" smtClean="0"/>
              <a:t>.</a:t>
            </a:r>
            <a:endParaRPr lang="tr-TR" sz="2400" dirty="0"/>
          </a:p>
        </p:txBody>
      </p:sp>
    </p:spTree>
    <p:extLst>
      <p:ext uri="{BB962C8B-B14F-4D97-AF65-F5344CB8AC3E}">
        <p14:creationId xmlns:p14="http://schemas.microsoft.com/office/powerpoint/2010/main" val="9088214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Malzeme Aktarımı</a:t>
            </a:r>
          </a:p>
        </p:txBody>
      </p:sp>
      <p:sp>
        <p:nvSpPr>
          <p:cNvPr id="3" name="İçerik Yer Tutucusu 2"/>
          <p:cNvSpPr>
            <a:spLocks noGrp="1"/>
          </p:cNvSpPr>
          <p:nvPr>
            <p:ph idx="1"/>
          </p:nvPr>
        </p:nvSpPr>
        <p:spPr/>
        <p:txBody>
          <a:bodyPr>
            <a:normAutofit fontScale="85000" lnSpcReduction="10000"/>
          </a:bodyPr>
          <a:lstStyle/>
          <a:p>
            <a:r>
              <a:rPr lang="tr-TR" sz="2800" dirty="0"/>
              <a:t>Malzeme aktarım sisteminin yararları:</a:t>
            </a:r>
            <a:endParaRPr lang="tr-TR" sz="2400" dirty="0"/>
          </a:p>
          <a:p>
            <a:pPr lvl="1"/>
            <a:r>
              <a:rPr lang="tr-TR" dirty="0"/>
              <a:t>Depoların kullanabilir kapasitesini arttırır</a:t>
            </a:r>
          </a:p>
          <a:p>
            <a:pPr lvl="1"/>
            <a:r>
              <a:rPr lang="tr-TR" dirty="0"/>
              <a:t>Depoların ekinliğini arttırır</a:t>
            </a:r>
          </a:p>
          <a:p>
            <a:pPr lvl="1"/>
            <a:r>
              <a:rPr lang="tr-TR" dirty="0"/>
              <a:t>Çalışma koşullarını düzeltir</a:t>
            </a:r>
          </a:p>
          <a:p>
            <a:pPr lvl="1"/>
            <a:r>
              <a:rPr lang="tr-TR" dirty="0"/>
              <a:t>İş güvenliğine katkıda bulunur</a:t>
            </a:r>
          </a:p>
          <a:p>
            <a:pPr lvl="1"/>
            <a:r>
              <a:rPr lang="tr-TR" dirty="0"/>
              <a:t>Lojistik hizmeti geliştirir.</a:t>
            </a:r>
            <a:endParaRPr lang="tr-TR" sz="2800" dirty="0"/>
          </a:p>
          <a:p>
            <a:r>
              <a:rPr lang="tr-TR" sz="2800" dirty="0"/>
              <a:t>Malzeme aktarım sistemleri iki grup donanımda toplanır:</a:t>
            </a:r>
            <a:endParaRPr lang="tr-TR" sz="2400" dirty="0"/>
          </a:p>
          <a:p>
            <a:pPr lvl="1"/>
            <a:r>
              <a:rPr lang="tr-TR" dirty="0"/>
              <a:t>Hareket ile ilgili donatımlar: </a:t>
            </a:r>
            <a:r>
              <a:rPr lang="tr-TR" dirty="0" err="1"/>
              <a:t>forklift</a:t>
            </a:r>
            <a:r>
              <a:rPr lang="tr-TR" dirty="0"/>
              <a:t> kamyonları, çatallı, istif arabaları, konveyör, el arabaları</a:t>
            </a:r>
          </a:p>
          <a:p>
            <a:pPr lvl="1"/>
            <a:r>
              <a:rPr lang="tr-TR" sz="2200" dirty="0"/>
              <a:t>Destekleyici donatımlar</a:t>
            </a:r>
            <a:r>
              <a:rPr lang="tr-TR" dirty="0"/>
              <a:t>: paletler, raflar, askılar, konteynırlar.</a:t>
            </a:r>
            <a:endParaRPr lang="tr-TR" sz="2800" dirty="0"/>
          </a:p>
          <a:p>
            <a:r>
              <a:rPr lang="tr-TR" sz="2800" dirty="0"/>
              <a:t>Malzeme aktarımında temel sorun prodüktiviteyi arttırmaktır</a:t>
            </a:r>
            <a:endParaRPr lang="tr-TR" dirty="0"/>
          </a:p>
        </p:txBody>
      </p:sp>
    </p:spTree>
    <p:extLst>
      <p:ext uri="{BB962C8B-B14F-4D97-AF65-F5344CB8AC3E}">
        <p14:creationId xmlns:p14="http://schemas.microsoft.com/office/powerpoint/2010/main" val="1243744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 Yenilenebilir Kaynak</a:t>
            </a:r>
          </a:p>
        </p:txBody>
      </p:sp>
      <p:sp>
        <p:nvSpPr>
          <p:cNvPr id="3" name="İçerik Yer Tutucusu 2"/>
          <p:cNvSpPr>
            <a:spLocks noGrp="1"/>
          </p:cNvSpPr>
          <p:nvPr>
            <p:ph idx="1"/>
          </p:nvPr>
        </p:nvSpPr>
        <p:spPr/>
        <p:txBody>
          <a:bodyPr>
            <a:normAutofit fontScale="92500" lnSpcReduction="10000"/>
          </a:bodyPr>
          <a:lstStyle/>
          <a:p>
            <a:r>
              <a:rPr lang="tr-TR" sz="3300" dirty="0"/>
              <a:t>Üretimde kullanılan kaynakların yenilenebilir olmasının yanında, elde edilen ürünün kullanımdan sonra geri kazanılması da son derece önemlidir. </a:t>
            </a:r>
            <a:r>
              <a:rPr lang="tr-TR" sz="3300" dirty="0" err="1"/>
              <a:t>Tetra</a:t>
            </a:r>
            <a:r>
              <a:rPr lang="tr-TR" sz="3300" dirty="0"/>
              <a:t> Pak içecek kartonlarının en önemli özelliklerinden biri de, kullanıldıktan sonra yüzde yüz geri dönüştürülebilir olmalarıdır. Birçok sektörün hammaddesini geri dönüştürülen </a:t>
            </a:r>
            <a:r>
              <a:rPr lang="tr-TR" sz="3300" dirty="0" err="1"/>
              <a:t>Tetra</a:t>
            </a:r>
            <a:r>
              <a:rPr lang="tr-TR" sz="3300" dirty="0"/>
              <a:t> Pak içecek kartonlarından sağlaması, doğal kaynaklarımızın sırtındaki yükü de hafifletir</a:t>
            </a:r>
            <a:r>
              <a:rPr lang="tr-TR" sz="3300" dirty="0" smtClean="0"/>
              <a:t>.</a:t>
            </a:r>
            <a:endParaRPr lang="tr-TR" sz="3300" dirty="0"/>
          </a:p>
        </p:txBody>
      </p:sp>
    </p:spTree>
    <p:extLst>
      <p:ext uri="{BB962C8B-B14F-4D97-AF65-F5344CB8AC3E}">
        <p14:creationId xmlns:p14="http://schemas.microsoft.com/office/powerpoint/2010/main" val="146765231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0352" y="1316736"/>
            <a:ext cx="8002088" cy="4056480"/>
          </a:xfrm>
        </p:spPr>
        <p:txBody>
          <a:bodyPr/>
          <a:lstStyle/>
          <a:p>
            <a:pPr algn="ctr"/>
            <a:r>
              <a:rPr lang="tr-TR" dirty="0" smtClean="0"/>
              <a:t>Dinlediğiniz için Teşekkür Ederim.</a:t>
            </a:r>
            <a:endParaRPr lang="tr-TR" dirty="0"/>
          </a:p>
        </p:txBody>
      </p:sp>
    </p:spTree>
    <p:extLst>
      <p:ext uri="{BB962C8B-B14F-4D97-AF65-F5344CB8AC3E}">
        <p14:creationId xmlns:p14="http://schemas.microsoft.com/office/powerpoint/2010/main" val="376350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 Yenilenebilir Kaynak</a:t>
            </a:r>
          </a:p>
        </p:txBody>
      </p:sp>
      <p:sp>
        <p:nvSpPr>
          <p:cNvPr id="3" name="İçerik Yer Tutucusu 2"/>
          <p:cNvSpPr>
            <a:spLocks noGrp="1"/>
          </p:cNvSpPr>
          <p:nvPr>
            <p:ph idx="1"/>
          </p:nvPr>
        </p:nvSpPr>
        <p:spPr/>
        <p:txBody>
          <a:bodyPr>
            <a:normAutofit fontScale="92500" lnSpcReduction="10000"/>
          </a:bodyPr>
          <a:lstStyle/>
          <a:p>
            <a:r>
              <a:rPr lang="tr-TR" sz="3300" dirty="0"/>
              <a:t> Yenilenebilir kaynaklar, bunların etkin ve çevreyi en az düzeyde etkileyecek şekilde kullanılmaları ve kullanımdan sonra geri kazanılabilen ürünler </a:t>
            </a:r>
            <a:r>
              <a:rPr lang="tr-TR" sz="3300" dirty="0" err="1"/>
              <a:t>Tetra</a:t>
            </a:r>
            <a:r>
              <a:rPr lang="tr-TR" sz="3300" dirty="0"/>
              <a:t> Pak üretiminin vazgeçilmez unsurlarıdır.</a:t>
            </a:r>
          </a:p>
          <a:p>
            <a:r>
              <a:rPr lang="tr-TR" sz="3300" dirty="0"/>
              <a:t> Her yıl Mayıs ayında </a:t>
            </a:r>
            <a:r>
              <a:rPr lang="tr-TR" sz="3300" dirty="0" err="1"/>
              <a:t>Düseldorf’da</a:t>
            </a:r>
            <a:r>
              <a:rPr lang="tr-TR" sz="3300" dirty="0"/>
              <a:t> yapılan dünyanın en büyük ambalaj fuarına (</a:t>
            </a:r>
            <a:r>
              <a:rPr lang="tr-TR" sz="3300" dirty="0" err="1"/>
              <a:t>İnterpack</a:t>
            </a:r>
            <a:r>
              <a:rPr lang="tr-TR" sz="3300" dirty="0"/>
              <a:t>) Türkiye’de katılmakta,  başarılarını her geçen gün arttırmaktadır.</a:t>
            </a:r>
          </a:p>
          <a:p>
            <a:endParaRPr lang="tr-TR" sz="3300" dirty="0"/>
          </a:p>
          <a:p>
            <a:endParaRPr lang="tr-TR" sz="3300" dirty="0"/>
          </a:p>
        </p:txBody>
      </p:sp>
    </p:spTree>
    <p:extLst>
      <p:ext uri="{BB962C8B-B14F-4D97-AF65-F5344CB8AC3E}">
        <p14:creationId xmlns:p14="http://schemas.microsoft.com/office/powerpoint/2010/main" val="394678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 Yenilenebilir Kaynak</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46875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1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 Ambalaj Tanımı ve Kapsamı</a:t>
            </a:r>
          </a:p>
        </p:txBody>
      </p:sp>
      <p:sp>
        <p:nvSpPr>
          <p:cNvPr id="3" name="İçerik Yer Tutucusu 2"/>
          <p:cNvSpPr>
            <a:spLocks noGrp="1"/>
          </p:cNvSpPr>
          <p:nvPr>
            <p:ph idx="1"/>
          </p:nvPr>
        </p:nvSpPr>
        <p:spPr/>
        <p:txBody>
          <a:bodyPr>
            <a:normAutofit/>
          </a:bodyPr>
          <a:lstStyle/>
          <a:p>
            <a:r>
              <a:rPr lang="tr-TR" dirty="0" smtClean="0"/>
              <a:t>Ambalajlama</a:t>
            </a:r>
            <a:r>
              <a:rPr lang="tr-TR" dirty="0"/>
              <a:t>, satıştan sonra malı taşıma sırasındaki hasarlara karşı korumak için yapılan işlevdir. Ambalajlama, taşımanın mağaza veya müşteri tarafından yapılmasına göre farklı olur.</a:t>
            </a:r>
          </a:p>
          <a:p>
            <a:r>
              <a:rPr lang="tr-TR" dirty="0" smtClean="0"/>
              <a:t>Ambalajlama </a:t>
            </a:r>
            <a:r>
              <a:rPr lang="tr-TR" dirty="0"/>
              <a:t>yöntemleri genellikle üç türlüdür.</a:t>
            </a:r>
          </a:p>
          <a:p>
            <a:pPr lvl="1"/>
            <a:r>
              <a:rPr lang="tr-TR" dirty="0"/>
              <a:t>Satış elemanı tarafından yapılan ambalajlama</a:t>
            </a:r>
          </a:p>
          <a:p>
            <a:pPr lvl="1"/>
            <a:r>
              <a:rPr lang="tr-TR" dirty="0"/>
              <a:t>Özel ambalajlama elemanı</a:t>
            </a:r>
          </a:p>
          <a:p>
            <a:pPr lvl="1"/>
            <a:r>
              <a:rPr lang="tr-TR" dirty="0"/>
              <a:t>Merkezi </a:t>
            </a:r>
            <a:r>
              <a:rPr lang="tr-TR" dirty="0" smtClean="0"/>
              <a:t>ambalajlama</a:t>
            </a:r>
            <a:endParaRPr lang="tr-TR" dirty="0"/>
          </a:p>
        </p:txBody>
      </p:sp>
    </p:spTree>
    <p:extLst>
      <p:ext uri="{BB962C8B-B14F-4D97-AF65-F5344CB8AC3E}">
        <p14:creationId xmlns:p14="http://schemas.microsoft.com/office/powerpoint/2010/main" val="207622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Ambalaj Tanımı ve Kapsamı</a:t>
            </a:r>
          </a:p>
        </p:txBody>
      </p:sp>
      <p:sp>
        <p:nvSpPr>
          <p:cNvPr id="3" name="İçerik Yer Tutucusu 2"/>
          <p:cNvSpPr>
            <a:spLocks noGrp="1"/>
          </p:cNvSpPr>
          <p:nvPr>
            <p:ph idx="1"/>
          </p:nvPr>
        </p:nvSpPr>
        <p:spPr/>
        <p:txBody>
          <a:bodyPr>
            <a:normAutofit/>
          </a:bodyPr>
          <a:lstStyle/>
          <a:p>
            <a:r>
              <a:rPr lang="tr-TR" dirty="0"/>
              <a:t>Küçük mağazalarda ambalajlama genellikle satış elemanları tarafından yapılır. Büyük mağazalarda da ambalajlama satış elemanları tarafından yürütülmesi tercih edilmektedir. Bunun nedeni müşteri ile satış elemanı arasındaki sıkı ilişkinin sürdürülmesidir.</a:t>
            </a:r>
          </a:p>
          <a:p>
            <a:r>
              <a:rPr lang="tr-TR" dirty="0"/>
              <a:t> Bazı kuruluşlarda ambalajlama işlevleri kasiyerler veya kasiyerin hemen yanında bulunan ve yalnız ambalajlama ile görevli elemanlar tarafından yürütülür. Her reyon için ayrı bir ambalajlama masası vardır</a:t>
            </a:r>
            <a:r>
              <a:rPr lang="tr-TR" dirty="0" smtClean="0"/>
              <a:t>.</a:t>
            </a:r>
            <a:endParaRPr lang="tr-TR" dirty="0"/>
          </a:p>
        </p:txBody>
      </p:sp>
    </p:spTree>
    <p:extLst>
      <p:ext uri="{BB962C8B-B14F-4D97-AF65-F5344CB8AC3E}">
        <p14:creationId xmlns:p14="http://schemas.microsoft.com/office/powerpoint/2010/main" val="2437392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AMBALAJLAMA</a:t>
            </a:r>
            <a:endParaRPr lang="tr-TR" dirty="0"/>
          </a:p>
        </p:txBody>
      </p:sp>
      <p:sp>
        <p:nvSpPr>
          <p:cNvPr id="3" name="İçerik Yer Tutucusu 2"/>
          <p:cNvSpPr>
            <a:spLocks noGrp="1"/>
          </p:cNvSpPr>
          <p:nvPr>
            <p:ph idx="1"/>
          </p:nvPr>
        </p:nvSpPr>
        <p:spPr/>
        <p:txBody>
          <a:bodyPr>
            <a:normAutofit/>
          </a:bodyPr>
          <a:lstStyle/>
          <a:p>
            <a:r>
              <a:rPr lang="tr-TR" dirty="0"/>
              <a:t>AMBALAJLAMA</a:t>
            </a:r>
          </a:p>
          <a:p>
            <a:r>
              <a:rPr lang="tr-TR" dirty="0"/>
              <a:t>Ambalaj, insanlığın ve tabiatın ürün yaratımında  ki  en önemli  yanlarından      biridir.</a:t>
            </a:r>
          </a:p>
          <a:p>
            <a:r>
              <a:rPr lang="tr-TR" dirty="0"/>
              <a:t>Tabiattaki olayları gözlemlemek ambalajı anlamamıza yardımcı olur</a:t>
            </a:r>
            <a:r>
              <a:rPr lang="tr-TR" dirty="0" smtClean="0"/>
              <a:t>.</a:t>
            </a:r>
            <a:endParaRPr lang="tr-TR" dirty="0"/>
          </a:p>
        </p:txBody>
      </p:sp>
      <p:grpSp>
        <p:nvGrpSpPr>
          <p:cNvPr id="4" name="Group 5"/>
          <p:cNvGrpSpPr>
            <a:grpSpLocks noChangeAspect="1"/>
          </p:cNvGrpSpPr>
          <p:nvPr/>
        </p:nvGrpSpPr>
        <p:grpSpPr bwMode="auto">
          <a:xfrm>
            <a:off x="0" y="4652963"/>
            <a:ext cx="9036050" cy="1905000"/>
            <a:chOff x="0" y="2931"/>
            <a:chExt cx="5692" cy="1200"/>
          </a:xfrm>
        </p:grpSpPr>
        <p:sp>
          <p:nvSpPr>
            <p:cNvPr id="5" name="AutoShape 4"/>
            <p:cNvSpPr>
              <a:spLocks noChangeAspect="1" noChangeArrowheads="1" noTextEdit="1"/>
            </p:cNvSpPr>
            <p:nvPr/>
          </p:nvSpPr>
          <p:spPr bwMode="auto">
            <a:xfrm>
              <a:off x="0" y="2931"/>
              <a:ext cx="56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1"/>
              <a:ext cx="5698" cy="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6440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Ambalaj Tanımı ve Kapsamı</a:t>
            </a:r>
          </a:p>
        </p:txBody>
      </p:sp>
      <p:sp>
        <p:nvSpPr>
          <p:cNvPr id="3" name="İçerik Yer Tutucusu 2"/>
          <p:cNvSpPr>
            <a:spLocks noGrp="1"/>
          </p:cNvSpPr>
          <p:nvPr>
            <p:ph idx="1"/>
          </p:nvPr>
        </p:nvSpPr>
        <p:spPr/>
        <p:txBody>
          <a:bodyPr>
            <a:normAutofit/>
          </a:bodyPr>
          <a:lstStyle/>
          <a:p>
            <a:r>
              <a:rPr lang="tr-TR" dirty="0"/>
              <a:t>Evlere teslim edilecek malların ambalajı için mallar torba, kasa, kutu içinde araçlarla merkezi bir ambalajlama ünitesine gönderilir. Bu merkezde mallar taşımaya uygun ambalajlama yapılarak ilgili teslimat elemanına verilir.</a:t>
            </a:r>
          </a:p>
          <a:p>
            <a:r>
              <a:rPr lang="tr-TR" dirty="0"/>
              <a:t> Müşteriler tarafından taşınacak malların çoğu önceden imalatçılar tarafından ambalajlanmaktadır. Satışlar satış alanındaki örnekler üzerinden, teslimatta stoktaki önceden ambalajlanmış mallardan yapılır.</a:t>
            </a:r>
          </a:p>
        </p:txBody>
      </p:sp>
    </p:spTree>
    <p:extLst>
      <p:ext uri="{BB962C8B-B14F-4D97-AF65-F5344CB8AC3E}">
        <p14:creationId xmlns:p14="http://schemas.microsoft.com/office/powerpoint/2010/main" val="3490639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Ambalaj Tanımı ve Kapsamı</a:t>
            </a:r>
          </a:p>
        </p:txBody>
      </p:sp>
      <p:sp>
        <p:nvSpPr>
          <p:cNvPr id="3" name="İçerik Yer Tutucusu 2"/>
          <p:cNvSpPr>
            <a:spLocks noGrp="1"/>
          </p:cNvSpPr>
          <p:nvPr>
            <p:ph idx="1"/>
          </p:nvPr>
        </p:nvSpPr>
        <p:spPr/>
        <p:txBody>
          <a:bodyPr>
            <a:normAutofit/>
          </a:bodyPr>
          <a:lstStyle/>
          <a:p>
            <a:r>
              <a:rPr lang="tr-TR" dirty="0"/>
              <a:t>Ambalajlama üç değişik katmandan oluşur.</a:t>
            </a:r>
          </a:p>
          <a:p>
            <a:pPr lvl="1"/>
            <a:r>
              <a:rPr lang="tr-TR" dirty="0" smtClean="0"/>
              <a:t>Birincil </a:t>
            </a:r>
            <a:r>
              <a:rPr lang="tr-TR" dirty="0"/>
              <a:t>ambalaj, ürünü içine alan ilk, asıl ambalajdır. Örneğin, diş macunun tüpü, kolonyanın şişesi, ilacın </a:t>
            </a:r>
            <a:r>
              <a:rPr lang="tr-TR" dirty="0" err="1"/>
              <a:t>blisteri</a:t>
            </a:r>
            <a:r>
              <a:rPr lang="tr-TR" dirty="0"/>
              <a:t>… Bir ürünün bir satış birimini içeren ambalajı “perakende </a:t>
            </a:r>
            <a:r>
              <a:rPr lang="tr-TR" dirty="0" err="1"/>
              <a:t>ambalajı”dır</a:t>
            </a:r>
            <a:r>
              <a:rPr lang="tr-TR" dirty="0"/>
              <a:t>. Tüketici ambalajı, iç ambalajda denir. Dökme adı verilen biçimde satılan ürünler, ambalajsız olup çuval gibi geniş ambalajlara konulur. Örneğin çimento, açık temizlik malzemeleri…</a:t>
            </a:r>
          </a:p>
          <a:p>
            <a:pPr lvl="1"/>
            <a:r>
              <a:rPr lang="tr-TR" dirty="0"/>
              <a:t>İkincil ambalaj, birincil ambalajı koruyan ve kullanılmak için açılan, atılan ambalajdır. Örneğin, ilacın, diş macununun içine koyulduğu karton kutu</a:t>
            </a:r>
            <a:r>
              <a:rPr lang="tr-TR" dirty="0" smtClean="0"/>
              <a:t>…</a:t>
            </a:r>
            <a:endParaRPr lang="tr-TR" dirty="0"/>
          </a:p>
        </p:txBody>
      </p:sp>
    </p:spTree>
    <p:extLst>
      <p:ext uri="{BB962C8B-B14F-4D97-AF65-F5344CB8AC3E}">
        <p14:creationId xmlns:p14="http://schemas.microsoft.com/office/powerpoint/2010/main" val="273764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Ambalaj Tanımı ve Kapsamı</a:t>
            </a:r>
          </a:p>
        </p:txBody>
      </p:sp>
      <p:sp>
        <p:nvSpPr>
          <p:cNvPr id="3" name="İçerik Yer Tutucusu 2"/>
          <p:cNvSpPr>
            <a:spLocks noGrp="1"/>
          </p:cNvSpPr>
          <p:nvPr>
            <p:ph idx="1"/>
          </p:nvPr>
        </p:nvSpPr>
        <p:spPr/>
        <p:txBody>
          <a:bodyPr>
            <a:normAutofit fontScale="92500"/>
          </a:bodyPr>
          <a:lstStyle/>
          <a:p>
            <a:pPr lvl="1"/>
            <a:r>
              <a:rPr lang="tr-TR" dirty="0"/>
              <a:t>Dış ambalaj, yükleme, taşıma, nakliye, depolama ve tanıma için gereklidir. Perakende ambalajların içine koyulduğu, kutu, koli, kasa, konteynerdir. Örneğin, ilaç kolileri, şişelerin konulduğu plastik kasa, uzak yerlere gönderilen birçok kutuyu içine alan konteynerler gibi…</a:t>
            </a:r>
          </a:p>
          <a:p>
            <a:pPr lvl="2"/>
            <a:r>
              <a:rPr lang="tr-TR" dirty="0"/>
              <a:t>Konteynır: Uluslararası taşıma kurallarına uygun olarak, uluslararası standartlar örgütünce kabul edilmiş boyutlarda ve tipte her türlü taşımacılığa elverişli, birçok eşyayı aynı anda taşınmasına olanak sağlayan, bir araçtan diğer araca aktarılabilen, birçok defa kullanılabilmek için metal aksamdan yapılmış, yükleme ve boşaltmaya uygun dikdörtgen prizma biçiminde tasarlanan taşıma kaplarıdır. Aynı zamanda ambalajlama, depolama, zaman, sigorta giderlerinden tasarruf sağlar.</a:t>
            </a:r>
          </a:p>
          <a:p>
            <a:endParaRPr lang="tr-TR" dirty="0"/>
          </a:p>
        </p:txBody>
      </p:sp>
    </p:spTree>
    <p:extLst>
      <p:ext uri="{BB962C8B-B14F-4D97-AF65-F5344CB8AC3E}">
        <p14:creationId xmlns:p14="http://schemas.microsoft.com/office/powerpoint/2010/main" val="3684529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Ambalajın Fonksiyonları</a:t>
            </a:r>
          </a:p>
        </p:txBody>
      </p:sp>
      <p:sp>
        <p:nvSpPr>
          <p:cNvPr id="3" name="İçerik Yer Tutucusu 2"/>
          <p:cNvSpPr>
            <a:spLocks noGrp="1"/>
          </p:cNvSpPr>
          <p:nvPr>
            <p:ph idx="1"/>
          </p:nvPr>
        </p:nvSpPr>
        <p:spPr/>
        <p:txBody>
          <a:bodyPr>
            <a:normAutofit fontScale="92500" lnSpcReduction="20000"/>
          </a:bodyPr>
          <a:lstStyle/>
          <a:p>
            <a:r>
              <a:rPr lang="tr-TR" dirty="0" smtClean="0"/>
              <a:t>Ambalajın </a:t>
            </a:r>
            <a:r>
              <a:rPr lang="tr-TR" dirty="0"/>
              <a:t>temel fonksiyonları aşağıdaki gibi sayılabilir:</a:t>
            </a:r>
          </a:p>
          <a:p>
            <a:pPr lvl="1"/>
            <a:r>
              <a:rPr lang="tr-TR" dirty="0" smtClean="0"/>
              <a:t>Ürünü </a:t>
            </a:r>
            <a:r>
              <a:rPr lang="tr-TR" dirty="0"/>
              <a:t>müşteriye ulaşıncaya kadar korumak</a:t>
            </a:r>
          </a:p>
          <a:p>
            <a:pPr lvl="1"/>
            <a:r>
              <a:rPr lang="tr-TR" dirty="0"/>
              <a:t>Ürün hakkında müşteri satın almadan önce bilgi aktarmak</a:t>
            </a:r>
          </a:p>
          <a:p>
            <a:pPr lvl="1"/>
            <a:r>
              <a:rPr lang="tr-TR" dirty="0"/>
              <a:t>Ürünün	müşteri	tarafından,	diğer	benzer	ürünlerden	en	kısa	sürede ayrıştırılabilmesini sağlamak</a:t>
            </a:r>
          </a:p>
          <a:p>
            <a:pPr lvl="1"/>
            <a:r>
              <a:rPr lang="tr-TR" dirty="0"/>
              <a:t>Ürünün, diğer şirket ürünleri ile aynı aileden olduğu izlenimini oluşturmak</a:t>
            </a:r>
          </a:p>
          <a:p>
            <a:pPr lvl="1"/>
            <a:r>
              <a:rPr lang="tr-TR" dirty="0"/>
              <a:t>Ürünün müşteri tarafından saklanmasını kolaylaştırmak</a:t>
            </a:r>
          </a:p>
          <a:p>
            <a:pPr lvl="1"/>
            <a:r>
              <a:rPr lang="tr-TR" dirty="0"/>
              <a:t>Ürünün ait olduğu şirkete ait kurumsal kimliğini yansıtmak, müşteri tarafındaki kalite algısını güçlendirmek</a:t>
            </a:r>
          </a:p>
          <a:p>
            <a:pPr lvl="1"/>
            <a:r>
              <a:rPr lang="tr-TR" dirty="0"/>
              <a:t>Müşteri tarafından satın alma kararının verilmesini kolaylaştırmak</a:t>
            </a:r>
          </a:p>
          <a:p>
            <a:endParaRPr lang="tr-TR" dirty="0"/>
          </a:p>
        </p:txBody>
      </p:sp>
    </p:spTree>
    <p:extLst>
      <p:ext uri="{BB962C8B-B14F-4D97-AF65-F5344CB8AC3E}">
        <p14:creationId xmlns:p14="http://schemas.microsoft.com/office/powerpoint/2010/main" val="173778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Ambalajın Fonksiyonları</a:t>
            </a:r>
          </a:p>
        </p:txBody>
      </p:sp>
      <p:sp>
        <p:nvSpPr>
          <p:cNvPr id="3" name="İçerik Yer Tutucusu 2"/>
          <p:cNvSpPr>
            <a:spLocks noGrp="1"/>
          </p:cNvSpPr>
          <p:nvPr>
            <p:ph idx="1"/>
          </p:nvPr>
        </p:nvSpPr>
        <p:spPr/>
        <p:txBody>
          <a:bodyPr>
            <a:normAutofit/>
          </a:bodyPr>
          <a:lstStyle/>
          <a:p>
            <a:r>
              <a:rPr lang="tr-TR" sz="2800" dirty="0"/>
              <a:t>Günümüz ambalajının 5 ana fonksiyonu vardır:</a:t>
            </a:r>
          </a:p>
          <a:p>
            <a:pPr lvl="1"/>
            <a:r>
              <a:rPr lang="tr-TR" sz="2700" dirty="0"/>
              <a:t>Koruyuculuk</a:t>
            </a:r>
          </a:p>
          <a:p>
            <a:pPr lvl="1"/>
            <a:r>
              <a:rPr lang="tr-TR" sz="2700" dirty="0"/>
              <a:t>Kolaylık</a:t>
            </a:r>
          </a:p>
          <a:p>
            <a:pPr lvl="1"/>
            <a:r>
              <a:rPr lang="tr-TR" sz="2700" dirty="0"/>
              <a:t>Tutundurma</a:t>
            </a:r>
          </a:p>
          <a:p>
            <a:pPr lvl="1"/>
            <a:r>
              <a:rPr lang="tr-TR" sz="2700" dirty="0"/>
              <a:t>Fiyat ayarlama</a:t>
            </a:r>
          </a:p>
          <a:p>
            <a:pPr lvl="1"/>
            <a:r>
              <a:rPr lang="tr-TR" sz="2700" dirty="0"/>
              <a:t>Anlaşmazlıkları önleme</a:t>
            </a:r>
          </a:p>
          <a:p>
            <a:pPr marL="0" indent="0">
              <a:buNone/>
            </a:pPr>
            <a:endParaRPr lang="tr-TR" dirty="0"/>
          </a:p>
        </p:txBody>
      </p:sp>
    </p:spTree>
    <p:extLst>
      <p:ext uri="{BB962C8B-B14F-4D97-AF65-F5344CB8AC3E}">
        <p14:creationId xmlns:p14="http://schemas.microsoft.com/office/powerpoint/2010/main" val="414382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Ambalajın Koruyuculuk Fonksiyonu</a:t>
            </a:r>
          </a:p>
        </p:txBody>
      </p:sp>
      <p:sp>
        <p:nvSpPr>
          <p:cNvPr id="3" name="İçerik Yer Tutucusu 2"/>
          <p:cNvSpPr>
            <a:spLocks noGrp="1"/>
          </p:cNvSpPr>
          <p:nvPr>
            <p:ph idx="1"/>
          </p:nvPr>
        </p:nvSpPr>
        <p:spPr/>
        <p:txBody>
          <a:bodyPr>
            <a:normAutofit/>
          </a:bodyPr>
          <a:lstStyle/>
          <a:p>
            <a:r>
              <a:rPr lang="tr-TR" sz="2800" dirty="0" smtClean="0"/>
              <a:t>Koruyuculuk</a:t>
            </a:r>
            <a:r>
              <a:rPr lang="tr-TR" sz="2800" dirty="0"/>
              <a:t>, ürünü, çalınmasını, ambalajla temasa geçen kişiyi korumayı içerir.</a:t>
            </a:r>
          </a:p>
          <a:p>
            <a:pPr lvl="1"/>
            <a:r>
              <a:rPr lang="tr-TR" dirty="0" smtClean="0"/>
              <a:t>Ambalaj</a:t>
            </a:r>
            <a:r>
              <a:rPr lang="tr-TR" dirty="0"/>
              <a:t>, ürünü, ürünün kabını, kişileri korur. Ambalaj, kurutma, nemlenme, istiflenme, basma, düşürme, darbe, titreşim test ve deneyleri ile koruyuculuk dereceleri belirlenir.5584 sayılı Posta Kanunu’nda koliler, ambalajlamayı ilgilendiren koşullar yer alır.</a:t>
            </a:r>
          </a:p>
        </p:txBody>
      </p:sp>
    </p:spTree>
    <p:extLst>
      <p:ext uri="{BB962C8B-B14F-4D97-AF65-F5344CB8AC3E}">
        <p14:creationId xmlns:p14="http://schemas.microsoft.com/office/powerpoint/2010/main" val="394406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Ambalajın Koruyuculuk Fonksiyonu</a:t>
            </a:r>
          </a:p>
        </p:txBody>
      </p:sp>
      <p:sp>
        <p:nvSpPr>
          <p:cNvPr id="3" name="İçerik Yer Tutucusu 2"/>
          <p:cNvSpPr>
            <a:spLocks noGrp="1"/>
          </p:cNvSpPr>
          <p:nvPr>
            <p:ph idx="1"/>
          </p:nvPr>
        </p:nvSpPr>
        <p:spPr/>
        <p:txBody>
          <a:bodyPr>
            <a:normAutofit/>
          </a:bodyPr>
          <a:lstStyle/>
          <a:p>
            <a:pPr lvl="1"/>
            <a:r>
              <a:rPr lang="tr-TR" dirty="0" smtClean="0"/>
              <a:t>Ambalajın </a:t>
            </a:r>
            <a:r>
              <a:rPr lang="tr-TR" dirty="0"/>
              <a:t>hırsızlık ve Vandalizm’i önleyen fonksiyonu da vardır. Ambalaj tüm pazarlama aşamalarında (dağıtım, taşıma, satış )tüketiciler tarafından çalınmasını önler. Bu riske karşı ürünün kapaklarına ilk kullanma garantisi olarak “ilk kullanım bandı” yapıştırılmaktadır.</a:t>
            </a:r>
          </a:p>
        </p:txBody>
      </p:sp>
    </p:spTree>
    <p:extLst>
      <p:ext uri="{BB962C8B-B14F-4D97-AF65-F5344CB8AC3E}">
        <p14:creationId xmlns:p14="http://schemas.microsoft.com/office/powerpoint/2010/main" val="4169396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dirty="0"/>
              <a:t>Ambalajın Kolaylık Fonksiyonu</a:t>
            </a:r>
            <a:endParaRPr lang="tr-TR" sz="5400" dirty="0"/>
          </a:p>
        </p:txBody>
      </p:sp>
      <p:sp>
        <p:nvSpPr>
          <p:cNvPr id="3" name="İçerik Yer Tutucusu 2"/>
          <p:cNvSpPr>
            <a:spLocks noGrp="1"/>
          </p:cNvSpPr>
          <p:nvPr>
            <p:ph idx="1"/>
          </p:nvPr>
        </p:nvSpPr>
        <p:spPr/>
        <p:txBody>
          <a:bodyPr>
            <a:normAutofit/>
          </a:bodyPr>
          <a:lstStyle/>
          <a:p>
            <a:r>
              <a:rPr lang="tr-TR" dirty="0" smtClean="0"/>
              <a:t>Kolaylık</a:t>
            </a:r>
            <a:r>
              <a:rPr lang="tr-TR" dirty="0"/>
              <a:t>, taşıma, depolama ve kullanımı yakından ilgilendirir. Bu fonksiyon tüketicinin elinde sona erer. Örneğin kutu sütler ilk çıktığında makasla kesmek gerekiyordu, sonra “yırtınız” ibaresi konuldu, şimdi kutunun üzerinde küçük kolay açılan kapaklar yerleştirildi ve bazılarına da rahat pipetle içilmesi için kolay yırtılan delik yerleri yapılmıştır.</a:t>
            </a:r>
          </a:p>
        </p:txBody>
      </p:sp>
    </p:spTree>
    <p:extLst>
      <p:ext uri="{BB962C8B-B14F-4D97-AF65-F5344CB8AC3E}">
        <p14:creationId xmlns:p14="http://schemas.microsoft.com/office/powerpoint/2010/main" val="3351196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800" dirty="0"/>
              <a:t>Ambalajın Tutundurma Fonksiyonu</a:t>
            </a:r>
          </a:p>
        </p:txBody>
      </p:sp>
      <p:sp>
        <p:nvSpPr>
          <p:cNvPr id="3" name="İçerik Yer Tutucusu 2"/>
          <p:cNvSpPr>
            <a:spLocks noGrp="1"/>
          </p:cNvSpPr>
          <p:nvPr>
            <p:ph idx="1"/>
          </p:nvPr>
        </p:nvSpPr>
        <p:spPr/>
        <p:txBody>
          <a:bodyPr>
            <a:normAutofit fontScale="92500" lnSpcReduction="10000"/>
          </a:bodyPr>
          <a:lstStyle/>
          <a:p>
            <a:r>
              <a:rPr lang="tr-TR" dirty="0" smtClean="0"/>
              <a:t>Tutundurma</a:t>
            </a:r>
            <a:r>
              <a:rPr lang="tr-TR" dirty="0"/>
              <a:t>, ürünün tekrar satın alınması için özendirmeyi içerir. Ambalaj sunuş ile özdeştir.</a:t>
            </a:r>
          </a:p>
          <a:p>
            <a:r>
              <a:rPr lang="tr-TR" dirty="0" smtClean="0"/>
              <a:t>Ürünün </a:t>
            </a:r>
            <a:r>
              <a:rPr lang="tr-TR" dirty="0"/>
              <a:t>miktar ve kalite değiştirilmeden ambalaj değişikliğine gidilmesi tutundurma şeklidir ve iki amaçla yapılır.</a:t>
            </a:r>
          </a:p>
          <a:p>
            <a:pPr lvl="1"/>
            <a:r>
              <a:rPr lang="tr-TR" dirty="0" smtClean="0"/>
              <a:t>Ambalaj </a:t>
            </a:r>
            <a:r>
              <a:rPr lang="tr-TR" dirty="0"/>
              <a:t>eskimesi: zamanla ambalajlar yüzlerini eskitir. Ambalaj yorgunluğu dediğimiz bu olayda değişim yapılırken eski sadık müşterilerin nostaljik duygularına dikkat etmek gerekir.</a:t>
            </a:r>
          </a:p>
          <a:p>
            <a:pPr lvl="1"/>
            <a:r>
              <a:rPr lang="tr-TR" dirty="0" smtClean="0"/>
              <a:t>Ani </a:t>
            </a:r>
            <a:r>
              <a:rPr lang="tr-TR" dirty="0"/>
              <a:t>fiyat düşürmelerinde bayilerin zarar görmemesi: satışlarda durgunluk olduğu dönemlerde, bayilerin elinde yüksek fiyatlı çok fazla stok kalmışsa onların zarar görmemesi için alınan tedbirdir.</a:t>
            </a:r>
          </a:p>
        </p:txBody>
      </p:sp>
    </p:spTree>
    <p:extLst>
      <p:ext uri="{BB962C8B-B14F-4D97-AF65-F5344CB8AC3E}">
        <p14:creationId xmlns:p14="http://schemas.microsoft.com/office/powerpoint/2010/main" val="663227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400" dirty="0"/>
              <a:t>Ambalajın Fiyat Ayarlama Fonksiyonu</a:t>
            </a:r>
          </a:p>
        </p:txBody>
      </p:sp>
      <p:sp>
        <p:nvSpPr>
          <p:cNvPr id="3" name="İçerik Yer Tutucusu 2"/>
          <p:cNvSpPr>
            <a:spLocks noGrp="1"/>
          </p:cNvSpPr>
          <p:nvPr>
            <p:ph idx="1"/>
          </p:nvPr>
        </p:nvSpPr>
        <p:spPr/>
        <p:txBody>
          <a:bodyPr>
            <a:normAutofit/>
          </a:bodyPr>
          <a:lstStyle/>
          <a:p>
            <a:r>
              <a:rPr lang="tr-TR" dirty="0" smtClean="0"/>
              <a:t>Fiyat </a:t>
            </a:r>
            <a:r>
              <a:rPr lang="tr-TR" dirty="0"/>
              <a:t>ambalaj aracılığı ile şu şekillerde fiyatlandırılabilir:</a:t>
            </a:r>
          </a:p>
          <a:p>
            <a:pPr lvl="1"/>
            <a:r>
              <a:rPr lang="tr-TR" dirty="0"/>
              <a:t> </a:t>
            </a:r>
            <a:r>
              <a:rPr lang="tr-TR" dirty="0" smtClean="0"/>
              <a:t>Ambalajı </a:t>
            </a:r>
            <a:r>
              <a:rPr lang="tr-TR" dirty="0"/>
              <a:t>değiştirmeksizin içi azaltılarak</a:t>
            </a:r>
          </a:p>
          <a:p>
            <a:pPr lvl="1"/>
            <a:r>
              <a:rPr lang="tr-TR" dirty="0"/>
              <a:t>Ambalaj büyültüp birim fiyatı arttırılarak</a:t>
            </a:r>
          </a:p>
          <a:p>
            <a:pPr lvl="1"/>
            <a:r>
              <a:rPr lang="tr-TR" dirty="0"/>
              <a:t>Ambalaj küçültülüp birim fiyatı arttırılarak</a:t>
            </a:r>
          </a:p>
          <a:p>
            <a:pPr lvl="1"/>
            <a:r>
              <a:rPr lang="tr-TR" dirty="0"/>
              <a:t>Ambalaj büyültüp birim fiyatı azaltılarak</a:t>
            </a:r>
          </a:p>
          <a:p>
            <a:pPr lvl="1"/>
            <a:r>
              <a:rPr lang="tr-TR" dirty="0"/>
              <a:t>Ambalaj büyültülüp içindeki miktar azaltılarak</a:t>
            </a:r>
          </a:p>
          <a:p>
            <a:pPr lvl="1"/>
            <a:r>
              <a:rPr lang="tr-TR" dirty="0"/>
              <a:t>Ambalaj, miktarı ve fiyatı düşürülerek</a:t>
            </a:r>
          </a:p>
          <a:p>
            <a:endParaRPr lang="tr-TR" dirty="0"/>
          </a:p>
        </p:txBody>
      </p:sp>
    </p:spTree>
    <p:extLst>
      <p:ext uri="{BB962C8B-B14F-4D97-AF65-F5344CB8AC3E}">
        <p14:creationId xmlns:p14="http://schemas.microsoft.com/office/powerpoint/2010/main" val="37663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AMBALAJLAMA</a:t>
            </a:r>
            <a:endParaRPr lang="tr-TR" dirty="0"/>
          </a:p>
        </p:txBody>
      </p:sp>
      <p:sp>
        <p:nvSpPr>
          <p:cNvPr id="3" name="İçerik Yer Tutucusu 2"/>
          <p:cNvSpPr>
            <a:spLocks noGrp="1"/>
          </p:cNvSpPr>
          <p:nvPr>
            <p:ph idx="1"/>
          </p:nvPr>
        </p:nvSpPr>
        <p:spPr/>
        <p:txBody>
          <a:bodyPr>
            <a:normAutofit/>
          </a:bodyPr>
          <a:lstStyle/>
          <a:p>
            <a:r>
              <a:rPr lang="tr-TR" dirty="0" smtClean="0"/>
              <a:t>Tabiattaki </a:t>
            </a:r>
            <a:r>
              <a:rPr lang="tr-TR" dirty="0"/>
              <a:t>ürün ve ambalaj ilişkisinde gerçekleşen biyolojik yapılar bize ambalajın öncelikli koruma fonksiyonuna sahip olduğunu gösterir, örneğin kabukların içindeki fındık, bezelye kabuğundaki bezelye, portakal kabuğundaki portakalda olduğu gibi. </a:t>
            </a:r>
          </a:p>
          <a:p>
            <a:endParaRPr lang="tr-TR" dirty="0"/>
          </a:p>
        </p:txBody>
      </p:sp>
    </p:spTree>
    <p:extLst>
      <p:ext uri="{BB962C8B-B14F-4D97-AF65-F5344CB8AC3E}">
        <p14:creationId xmlns:p14="http://schemas.microsoft.com/office/powerpoint/2010/main" val="134673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Ambalajlama İlkeleri</a:t>
            </a:r>
          </a:p>
        </p:txBody>
      </p:sp>
      <p:sp>
        <p:nvSpPr>
          <p:cNvPr id="3" name="İçerik Yer Tutucusu 2"/>
          <p:cNvSpPr>
            <a:spLocks noGrp="1"/>
          </p:cNvSpPr>
          <p:nvPr>
            <p:ph idx="1"/>
          </p:nvPr>
        </p:nvSpPr>
        <p:spPr/>
        <p:txBody>
          <a:bodyPr>
            <a:normAutofit/>
          </a:bodyPr>
          <a:lstStyle/>
          <a:p>
            <a:r>
              <a:rPr lang="tr-TR" dirty="0" smtClean="0"/>
              <a:t>Ambalajlama </a:t>
            </a:r>
            <a:r>
              <a:rPr lang="tr-TR" dirty="0"/>
              <a:t>için kullanılan malzemelerden en iyi şekilde yararlanmak için şu ilkeler geçerlidir:</a:t>
            </a:r>
          </a:p>
          <a:p>
            <a:pPr lvl="1"/>
            <a:r>
              <a:rPr lang="tr-TR" dirty="0" smtClean="0"/>
              <a:t>Ürünün </a:t>
            </a:r>
            <a:r>
              <a:rPr lang="tr-TR" dirty="0"/>
              <a:t>korunması</a:t>
            </a:r>
          </a:p>
          <a:p>
            <a:pPr lvl="1"/>
            <a:r>
              <a:rPr lang="tr-TR" dirty="0" smtClean="0"/>
              <a:t>Gereksiz </a:t>
            </a:r>
            <a:r>
              <a:rPr lang="tr-TR" dirty="0"/>
              <a:t>giderlerden kaçınma</a:t>
            </a:r>
          </a:p>
          <a:p>
            <a:pPr lvl="1"/>
            <a:r>
              <a:rPr lang="tr-TR" dirty="0" smtClean="0"/>
              <a:t>Malzemelerin </a:t>
            </a:r>
            <a:r>
              <a:rPr lang="tr-TR" dirty="0"/>
              <a:t>amaçlara uygun kullanılması</a:t>
            </a:r>
          </a:p>
          <a:p>
            <a:pPr lvl="1"/>
            <a:r>
              <a:rPr lang="tr-TR" dirty="0" smtClean="0"/>
              <a:t>İş </a:t>
            </a:r>
            <a:r>
              <a:rPr lang="tr-TR" dirty="0"/>
              <a:t>akışının sağlanması</a:t>
            </a:r>
          </a:p>
          <a:p>
            <a:pPr lvl="1"/>
            <a:r>
              <a:rPr lang="tr-TR" dirty="0" smtClean="0"/>
              <a:t>Satışı </a:t>
            </a:r>
            <a:r>
              <a:rPr lang="tr-TR" dirty="0"/>
              <a:t>ve tüketicinin kullanımını kolaylaştırma</a:t>
            </a:r>
          </a:p>
          <a:p>
            <a:pPr lvl="1"/>
            <a:r>
              <a:rPr lang="tr-TR" dirty="0" smtClean="0"/>
              <a:t>Deneyim </a:t>
            </a:r>
            <a:r>
              <a:rPr lang="tr-TR" dirty="0"/>
              <a:t>ve gelişmelerden yararlanma</a:t>
            </a:r>
          </a:p>
        </p:txBody>
      </p:sp>
    </p:spTree>
    <p:extLst>
      <p:ext uri="{BB962C8B-B14F-4D97-AF65-F5344CB8AC3E}">
        <p14:creationId xmlns:p14="http://schemas.microsoft.com/office/powerpoint/2010/main" val="1098278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r>
              <a:rPr kumimoji="0" lang="tr-TR" sz="4000" b="0" i="0" u="none" strike="noStrike" kern="1200" cap="none" spc="0" normalizeH="0" baseline="0" noProof="0" dirty="0" smtClean="0">
                <a:ln>
                  <a:noFill/>
                </a:ln>
                <a:solidFill>
                  <a:srgbClr val="04617B"/>
                </a:solidFill>
                <a:effectLst/>
                <a:uLnTx/>
                <a:uFillTx/>
                <a:latin typeface="Calibri"/>
                <a:ea typeface="+mj-ea"/>
                <a:cs typeface="+mj-cs"/>
              </a:rPr>
              <a:t>AMBALAJ GELİŞTİRME</a:t>
            </a:r>
            <a:endParaRPr lang="tr-TR" b="1" dirty="0"/>
          </a:p>
        </p:txBody>
      </p:sp>
      <p:sp>
        <p:nvSpPr>
          <p:cNvPr id="3" name="İçerik Yer Tutucusu 2"/>
          <p:cNvSpPr>
            <a:spLocks noGrp="1"/>
          </p:cNvSpPr>
          <p:nvPr>
            <p:ph idx="1"/>
          </p:nvPr>
        </p:nvSpPr>
        <p:spPr/>
        <p:txBody>
          <a:bodyPr>
            <a:normAutofit lnSpcReduction="10000"/>
          </a:bodyPr>
          <a:lstStyle/>
          <a:p>
            <a:r>
              <a:rPr lang="tr-TR" sz="2800" dirty="0"/>
              <a:t>AMBALAJ GELİŞTİRME</a:t>
            </a:r>
          </a:p>
          <a:p>
            <a:r>
              <a:rPr lang="tr-TR" sz="2800" dirty="0"/>
              <a:t>Ambalaj, ürünün giysisi gibidir. Tüketiciyi satın alma eylemine hazırlaması için gerekli tüm güzellikleri üzerinde bulundurması gerekir. Ürünün piyasada tutunabilmesi, doğru ve etkili bir ambalaj malzemesinin seçimine bağlı olduğu kadar, ambalajın tasarımına da bağlıdır. Ürünün yapısına uygun seçilen renklerle, uyumlu yazı ve biçimlerle tasarlanmış, çekici, güzel görünümlü bir ambalaj, tüketiciyi olumlu yönden etkiler</a:t>
            </a:r>
            <a:r>
              <a:rPr lang="tr-TR" sz="2800" dirty="0" smtClean="0"/>
              <a:t>.</a:t>
            </a:r>
            <a:endParaRPr lang="tr-TR" sz="2800" dirty="0"/>
          </a:p>
        </p:txBody>
      </p:sp>
    </p:spTree>
    <p:extLst>
      <p:ext uri="{BB962C8B-B14F-4D97-AF65-F5344CB8AC3E}">
        <p14:creationId xmlns:p14="http://schemas.microsoft.com/office/powerpoint/2010/main" val="9872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1"/>
            <a:r>
              <a:rPr kumimoji="0" lang="tr-TR" sz="4000" b="0" i="0" u="none" strike="noStrike" kern="1200" cap="none" spc="0" normalizeH="0" baseline="0" noProof="0" dirty="0" smtClean="0">
                <a:ln>
                  <a:noFill/>
                </a:ln>
                <a:solidFill>
                  <a:srgbClr val="04617B"/>
                </a:solidFill>
                <a:effectLst/>
                <a:uLnTx/>
                <a:uFillTx/>
                <a:latin typeface="Calibri"/>
                <a:ea typeface="+mj-ea"/>
                <a:cs typeface="+mj-cs"/>
              </a:rPr>
              <a:t>AMBALAJ GELİŞTİRME</a:t>
            </a:r>
            <a:endParaRPr lang="tr-TR" b="1" dirty="0"/>
          </a:p>
        </p:txBody>
      </p:sp>
      <p:sp>
        <p:nvSpPr>
          <p:cNvPr id="3" name="İçerik Yer Tutucusu 2"/>
          <p:cNvSpPr>
            <a:spLocks noGrp="1"/>
          </p:cNvSpPr>
          <p:nvPr>
            <p:ph idx="1"/>
          </p:nvPr>
        </p:nvSpPr>
        <p:spPr/>
        <p:txBody>
          <a:bodyPr>
            <a:normAutofit fontScale="85000" lnSpcReduction="10000"/>
          </a:bodyPr>
          <a:lstStyle/>
          <a:p>
            <a:r>
              <a:rPr lang="tr-TR" sz="2800" dirty="0"/>
              <a:t>Ambalaj; ürünleri dış etkilerden koruyan, onları bir arada tutarak, taşıma, depolama, dağıtım, tanıtım ve  pazarlama  işlemlerini kolaylaştıran,  metal, kağıt, karton, cam,   </a:t>
            </a:r>
            <a:r>
              <a:rPr lang="tr-TR" sz="2800" dirty="0" smtClean="0"/>
              <a:t>plastik, </a:t>
            </a:r>
            <a:r>
              <a:rPr lang="tr-TR" sz="2800" dirty="0" err="1" smtClean="0"/>
              <a:t>v.b</a:t>
            </a:r>
            <a:r>
              <a:rPr lang="tr-TR" sz="2800" dirty="0"/>
              <a:t>. malzemelerden yapılmış dış örtülerdir. Kısaca ambalaj; içerisinde ürün bulunan koruyucudur. Ürünü, çarpma, ıslanma, zedelenme gibi fiziksel etkilerden korur. Ambalaj ürünün tüketiciye en ekonomik yolla ulaşmasını sağlar, depolama kolaylığı yaratır, önemli  bir görevi de taşıdığı bilgilerle tüketiciye seçim ve kullanım kolaylığı sağlamasıdır. Üzerinde yazılı olan ağırlık, fiyat, üretim tarihi, son kullanım tarihi, ürünün içeriği, üretici firmanın adı, kullanım açıklaması, </a:t>
            </a:r>
            <a:r>
              <a:rPr lang="tr-TR" sz="2800" dirty="0" err="1"/>
              <a:t>TSE’li</a:t>
            </a:r>
            <a:r>
              <a:rPr lang="tr-TR" sz="2800" dirty="0"/>
              <a:t> olup olmadığı gibi tüm bilgiler, tüketiciye ve satış yapana büyük kolaylıklar sağlar.</a:t>
            </a:r>
          </a:p>
          <a:p>
            <a:endParaRPr lang="tr-TR" sz="2800" dirty="0"/>
          </a:p>
          <a:p>
            <a:endParaRPr lang="tr-TR" sz="2800" dirty="0"/>
          </a:p>
        </p:txBody>
      </p:sp>
    </p:spTree>
    <p:extLst>
      <p:ext uri="{BB962C8B-B14F-4D97-AF65-F5344CB8AC3E}">
        <p14:creationId xmlns:p14="http://schemas.microsoft.com/office/powerpoint/2010/main" val="2748873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Dizaynın Önemi</a:t>
            </a:r>
          </a:p>
        </p:txBody>
      </p:sp>
      <p:sp>
        <p:nvSpPr>
          <p:cNvPr id="3" name="İçerik Yer Tutucusu 2"/>
          <p:cNvSpPr>
            <a:spLocks noGrp="1"/>
          </p:cNvSpPr>
          <p:nvPr>
            <p:ph idx="1"/>
          </p:nvPr>
        </p:nvSpPr>
        <p:spPr/>
        <p:txBody>
          <a:bodyPr>
            <a:normAutofit fontScale="92500" lnSpcReduction="20000"/>
          </a:bodyPr>
          <a:lstStyle/>
          <a:p>
            <a:r>
              <a:rPr lang="tr-TR" sz="2800" dirty="0"/>
              <a:t>Ambalajın grafik tasarımı, diğer tanıtım konuları gibi, grafik sanatçısının sorumluluğundadır. Ürün, tüketiciye sunulduğu zaman bulunduğu yerde her konumda çekici gücünü, etkisini göstermelidir. Satıcılar ürünleri yan yana dizerken her zaman ambalajın geniş yüzeyini tüketicinin görebileceği şekilde yerleştirmeyebilir. Ambalajın yan ve üst yüzeyleri de ürünün tanıtımı açısından önemlidir. Ürün ambalajınızın, farklı kuruluşların ürünleriyle yan yana geldiğinde çekiciliğini koruması gerekir. Bu durum, vitrinde yada market raflarında olduğu kadar, tüketici elinde de ona verdiği güven yönünden önemlidir.</a:t>
            </a:r>
          </a:p>
          <a:p>
            <a:endParaRPr lang="tr-TR" sz="2800" dirty="0"/>
          </a:p>
          <a:p>
            <a:endParaRPr lang="tr-TR" dirty="0"/>
          </a:p>
        </p:txBody>
      </p:sp>
    </p:spTree>
    <p:extLst>
      <p:ext uri="{BB962C8B-B14F-4D97-AF65-F5344CB8AC3E}">
        <p14:creationId xmlns:p14="http://schemas.microsoft.com/office/powerpoint/2010/main" val="141686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Marka Olmak</a:t>
            </a:r>
          </a:p>
        </p:txBody>
      </p:sp>
      <p:sp>
        <p:nvSpPr>
          <p:cNvPr id="3" name="İçerik Yer Tutucusu 2"/>
          <p:cNvSpPr>
            <a:spLocks noGrp="1"/>
          </p:cNvSpPr>
          <p:nvPr>
            <p:ph idx="1"/>
          </p:nvPr>
        </p:nvSpPr>
        <p:spPr/>
        <p:txBody>
          <a:bodyPr>
            <a:normAutofit fontScale="92500" lnSpcReduction="10000"/>
          </a:bodyPr>
          <a:lstStyle/>
          <a:p>
            <a:r>
              <a:rPr lang="tr-TR" sz="2800" dirty="0" smtClean="0"/>
              <a:t>Markalaşmak </a:t>
            </a:r>
            <a:r>
              <a:rPr lang="tr-TR" sz="2800" dirty="0"/>
              <a:t>globalleşen dünyada, rekabet koşullarına uyum göstermek için vazgeçilmez bir pazarlama stratejisi. Uzmanlar markalaşmada “ kaliteli ürün- ambalaj-  üretim sonrası destek - reklam” kombinasyonlarının önemini vurguluyorlar. Markamıza net bir konum belirleyip tutarlı bir iletişim dili yakalayamazsak bugünün rekabet ortamında başarılı olmamız çok zor. Maalesef marka olmanın altın bir kuralı yok. Bu nedenle pek çok unsuru bir arada düşünmek gerekiyor, bilgi mimarları ve ekonomistler şirket hedeflerini ve kullanıcı davranışlarını iyi anlamak gerektiğini belirtiyorlar.</a:t>
            </a:r>
          </a:p>
        </p:txBody>
      </p:sp>
    </p:spTree>
    <p:extLst>
      <p:ext uri="{BB962C8B-B14F-4D97-AF65-F5344CB8AC3E}">
        <p14:creationId xmlns:p14="http://schemas.microsoft.com/office/powerpoint/2010/main" val="1823690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Tasarım aşamasında</a:t>
            </a:r>
          </a:p>
        </p:txBody>
      </p:sp>
      <p:sp>
        <p:nvSpPr>
          <p:cNvPr id="3" name="İçerik Yer Tutucusu 2"/>
          <p:cNvSpPr>
            <a:spLocks noGrp="1"/>
          </p:cNvSpPr>
          <p:nvPr>
            <p:ph idx="1"/>
          </p:nvPr>
        </p:nvSpPr>
        <p:spPr/>
        <p:txBody>
          <a:bodyPr>
            <a:normAutofit fontScale="85000" lnSpcReduction="20000"/>
          </a:bodyPr>
          <a:lstStyle/>
          <a:p>
            <a:r>
              <a:rPr lang="tr-TR" dirty="0"/>
              <a:t>Tasarım aşamasında</a:t>
            </a:r>
          </a:p>
          <a:p>
            <a:pPr lvl="1"/>
            <a:r>
              <a:rPr lang="tr-TR" dirty="0"/>
              <a:t>Ürünün markası çarpıcı ve akılda kalıcı olmalı.. (örneğin İpek Kağıdın ürünü Selpak gibi; bir düşünün sorarken Selpak var mı ?, diye soruyorsunuz. ürün markanızı günlük dile yerleştirebildiğiniz ölçüde markalaşmışsınız demektir.)</a:t>
            </a:r>
          </a:p>
          <a:p>
            <a:pPr lvl="1"/>
            <a:r>
              <a:rPr lang="tr-TR" dirty="0"/>
              <a:t>Hedef kullanıcı tanımlaması özenle yapılmalı, tüketici beklentilerine göre ergonomik, basit ancak etkili yeni fonksiyonlar eklenmeli.</a:t>
            </a:r>
          </a:p>
          <a:p>
            <a:pPr lvl="1"/>
            <a:r>
              <a:rPr lang="tr-TR" dirty="0"/>
              <a:t>Elimizde ki teknoloji ile "ürün modelini" oluşturup, en uygun ambalaj malzemesi ile reklam fonksiyonunu göz ardı etmeden, ambalajın ürünün kartviziti olduğu görüşünden hareketle görselliği ön planda tutarak, kullanıcıların tüketim hedefine uygun bilgilerle donatarak Ürün – Pazar takibiyle , hızlı teslimatı organize etmek.</a:t>
            </a:r>
          </a:p>
          <a:p>
            <a:pPr lvl="1"/>
            <a:r>
              <a:rPr lang="tr-TR" dirty="0"/>
              <a:t>Tüketicinin ürünü kullanırken   kendini özel hissetmesini sağlamak</a:t>
            </a:r>
          </a:p>
          <a:p>
            <a:pPr lvl="1"/>
            <a:r>
              <a:rPr lang="tr-TR" dirty="0"/>
              <a:t>Son aşamada ise "ürün </a:t>
            </a:r>
            <a:r>
              <a:rPr lang="tr-TR" dirty="0" err="1"/>
              <a:t>modeli"ni</a:t>
            </a:r>
            <a:r>
              <a:rPr lang="tr-TR" dirty="0"/>
              <a:t> kullanıcının tekrar tercih etmesi için neden yaratmak.</a:t>
            </a:r>
          </a:p>
          <a:p>
            <a:pPr lvl="1"/>
            <a:endParaRPr lang="tr-TR" dirty="0"/>
          </a:p>
        </p:txBody>
      </p:sp>
    </p:spTree>
    <p:extLst>
      <p:ext uri="{BB962C8B-B14F-4D97-AF65-F5344CB8AC3E}">
        <p14:creationId xmlns:p14="http://schemas.microsoft.com/office/powerpoint/2010/main" val="3800743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Bütün Ürünlerin Mutlaka Bir Ambalaja Gereksinimi Vardır</a:t>
            </a:r>
          </a:p>
        </p:txBody>
      </p:sp>
      <p:sp>
        <p:nvSpPr>
          <p:cNvPr id="3" name="İçerik Yer Tutucusu 2"/>
          <p:cNvSpPr>
            <a:spLocks noGrp="1"/>
          </p:cNvSpPr>
          <p:nvPr>
            <p:ph idx="1"/>
          </p:nvPr>
        </p:nvSpPr>
        <p:spPr/>
        <p:txBody>
          <a:bodyPr>
            <a:normAutofit fontScale="85000" lnSpcReduction="10000"/>
          </a:bodyPr>
          <a:lstStyle/>
          <a:p>
            <a:r>
              <a:rPr lang="tr-TR" dirty="0"/>
              <a:t> </a:t>
            </a:r>
            <a:r>
              <a:rPr lang="tr-TR" dirty="0" smtClean="0"/>
              <a:t>Endüstri </a:t>
            </a:r>
            <a:r>
              <a:rPr lang="tr-TR" dirty="0"/>
              <a:t>tarafından üretilen her endüstriyel ürün bir şekilde ambalajlanarak  tüketicisine ulaşır. Bu nedenle ambalajın temel fonksiyonu içinde taşıdığı ürünü muhafaza etmek ve korumaktır. Ancak ambalaj ürünün perakende alanında tüketiciyle iletişim kurmasında aracı rolü oynar. Tüketicilerin süpermarketlerde kendi ürünlerini kendilerinin seçmeye başlamasından bu yana ambalajın rolü rekabet ortamının bir parçası olma yönünde değişmiştir. Artık tartılarak satılan meyve ve sebzeler bile ambalajları içinde paket halinde satılmaktadır. Bir süpermarkette ya da hipermarkette binlerce ürün bir arada alıcılara sunulurken, her yıl binlerce üründe bu piyasada yerini almaktadır. Alıcı alacağı ürüne karar verirken ürünün ambalajının fiyatı ile olan uyumu, pazarlamayı ve tasarımı yakından ilgilendiren önemli bir özelliğidir. İnsanlar ambalajlardan fark etmeden etkilenirler.</a:t>
            </a:r>
          </a:p>
          <a:p>
            <a:endParaRPr lang="tr-TR" dirty="0"/>
          </a:p>
        </p:txBody>
      </p:sp>
    </p:spTree>
    <p:extLst>
      <p:ext uri="{BB962C8B-B14F-4D97-AF65-F5344CB8AC3E}">
        <p14:creationId xmlns:p14="http://schemas.microsoft.com/office/powerpoint/2010/main" val="3434308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Tüketiciler</a:t>
            </a:r>
          </a:p>
        </p:txBody>
      </p:sp>
      <p:sp>
        <p:nvSpPr>
          <p:cNvPr id="3" name="İçerik Yer Tutucusu 2"/>
          <p:cNvSpPr>
            <a:spLocks noGrp="1"/>
          </p:cNvSpPr>
          <p:nvPr>
            <p:ph idx="1"/>
          </p:nvPr>
        </p:nvSpPr>
        <p:spPr/>
        <p:txBody>
          <a:bodyPr>
            <a:normAutofit lnSpcReduction="10000"/>
          </a:bodyPr>
          <a:lstStyle/>
          <a:p>
            <a:r>
              <a:rPr lang="tr-TR" dirty="0" smtClean="0"/>
              <a:t>Toplumların </a:t>
            </a:r>
            <a:r>
              <a:rPr lang="tr-TR" dirty="0"/>
              <a:t>yaşam stillerinin teknolojiye bağlı olarak değişmesi ambalaj tasarımını da yakından etkilemektedir. Derin dondurucular ve mikrodalga fırınları yiyeceklerin donmuş olarak satılmasını zorunlu kılmaktadır. Bu da yeni donmuş ürünleri ve yeni ambalajları gerekli kılmaktadır. Hızlı yaşam koşulları, kadınların daha fazla iş hayatına atılmaları, alışverişe ayrılan zamanın kısıtlılığı, ürünlerin küçük hazır paketler halinde satılmasını ve hızlı alışverişe olanak sağlayacak ambalajlarda yer almasını gerektirmektedir.</a:t>
            </a:r>
          </a:p>
        </p:txBody>
      </p:sp>
    </p:spTree>
    <p:extLst>
      <p:ext uri="{BB962C8B-B14F-4D97-AF65-F5344CB8AC3E}">
        <p14:creationId xmlns:p14="http://schemas.microsoft.com/office/powerpoint/2010/main" val="4033304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 Grafiği</a:t>
            </a:r>
          </a:p>
        </p:txBody>
      </p:sp>
      <p:sp>
        <p:nvSpPr>
          <p:cNvPr id="3" name="İçerik Yer Tutucusu 2"/>
          <p:cNvSpPr>
            <a:spLocks noGrp="1"/>
          </p:cNvSpPr>
          <p:nvPr>
            <p:ph idx="1"/>
          </p:nvPr>
        </p:nvSpPr>
        <p:spPr/>
        <p:txBody>
          <a:bodyPr>
            <a:normAutofit/>
          </a:bodyPr>
          <a:lstStyle/>
          <a:p>
            <a:r>
              <a:rPr lang="tr-TR" dirty="0" smtClean="0"/>
              <a:t>Ambalajın </a:t>
            </a:r>
            <a:r>
              <a:rPr lang="tr-TR" dirty="0"/>
              <a:t>biçimi ve kimliği ile çoğu kez ürüne kimlik verilebilir. Ürünü hızlı bir bakışla diğerlerinden ayırt edebilmek çok önemlidir. Ambalaj grafiği bir ürünü rakipleri arasında ayırmaya yardım eder. Lacivert üzerine beyaz ile ya da beyaz üzerine lacivert puntolarla yazılı Nivea ürünlerini diğer ürünlerden ayırt etmemek mümkün değildir. Bu nedenle ambalaj grafiğinin hem özgün hem de farklı olması gerekir. Grafikler yardımıyla ürünün avantajları daha iyi aktarılabilir.</a:t>
            </a:r>
          </a:p>
        </p:txBody>
      </p:sp>
    </p:spTree>
    <p:extLst>
      <p:ext uri="{BB962C8B-B14F-4D97-AF65-F5344CB8AC3E}">
        <p14:creationId xmlns:p14="http://schemas.microsoft.com/office/powerpoint/2010/main" val="3368634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 Grafiği</a:t>
            </a:r>
          </a:p>
        </p:txBody>
      </p:sp>
      <p:sp>
        <p:nvSpPr>
          <p:cNvPr id="3" name="İçerik Yer Tutucusu 2"/>
          <p:cNvSpPr>
            <a:spLocks noGrp="1"/>
          </p:cNvSpPr>
          <p:nvPr>
            <p:ph idx="1"/>
          </p:nvPr>
        </p:nvSpPr>
        <p:spPr/>
        <p:txBody>
          <a:bodyPr>
            <a:normAutofit fontScale="92500" lnSpcReduction="20000"/>
          </a:bodyPr>
          <a:lstStyle/>
          <a:p>
            <a:r>
              <a:rPr lang="tr-TR" dirty="0"/>
              <a:t>Grafikler ürün konusunda bilgi verdiği gibi, estetik bir haz da yaratabilir.</a:t>
            </a:r>
          </a:p>
          <a:p>
            <a:pPr lvl="1"/>
            <a:r>
              <a:rPr lang="tr-TR" dirty="0" smtClean="0"/>
              <a:t>Grafiğin </a:t>
            </a:r>
            <a:r>
              <a:rPr lang="tr-TR" dirty="0"/>
              <a:t>marka kimliğini,</a:t>
            </a:r>
          </a:p>
          <a:p>
            <a:pPr lvl="1"/>
            <a:r>
              <a:rPr lang="tr-TR" dirty="0"/>
              <a:t>ürün adını,</a:t>
            </a:r>
          </a:p>
          <a:p>
            <a:pPr lvl="1"/>
            <a:r>
              <a:rPr lang="tr-TR" dirty="0"/>
              <a:t>ürünün tanımını,</a:t>
            </a:r>
          </a:p>
          <a:p>
            <a:pPr lvl="1"/>
            <a:r>
              <a:rPr lang="tr-TR" dirty="0"/>
              <a:t>ürünün çeşit özelliklerini,</a:t>
            </a:r>
          </a:p>
          <a:p>
            <a:pPr lvl="1"/>
            <a:r>
              <a:rPr lang="tr-TR" dirty="0"/>
              <a:t>sağlayacağı yararları,</a:t>
            </a:r>
          </a:p>
          <a:p>
            <a:pPr lvl="1"/>
            <a:r>
              <a:rPr lang="tr-TR" dirty="0"/>
              <a:t>içindekileri,</a:t>
            </a:r>
          </a:p>
          <a:p>
            <a:pPr lvl="1"/>
            <a:r>
              <a:rPr lang="tr-TR" dirty="0"/>
              <a:t>promosyon mesajlarını,</a:t>
            </a:r>
          </a:p>
          <a:p>
            <a:pPr lvl="1"/>
            <a:r>
              <a:rPr lang="tr-TR" dirty="0"/>
              <a:t>başka ürünlere atıfları,</a:t>
            </a:r>
          </a:p>
          <a:p>
            <a:pPr lvl="1"/>
            <a:r>
              <a:rPr lang="tr-TR" dirty="0"/>
              <a:t>yiyeceklerde beslenme değerlerini,</a:t>
            </a:r>
          </a:p>
          <a:p>
            <a:pPr lvl="1"/>
            <a:r>
              <a:rPr lang="tr-TR" dirty="0"/>
              <a:t>ilaçlarda uyarıları bulunan</a:t>
            </a:r>
          </a:p>
          <a:p>
            <a:pPr lvl="1"/>
            <a:r>
              <a:rPr lang="tr-TR" dirty="0"/>
              <a:t>ürünün boyut ya da ağırlık birim bilgilerini içermelidir</a:t>
            </a:r>
            <a:r>
              <a:rPr lang="tr-TR" dirty="0" smtClean="0"/>
              <a:t>.</a:t>
            </a:r>
            <a:endParaRPr lang="tr-TR" dirty="0"/>
          </a:p>
        </p:txBody>
      </p:sp>
    </p:spTree>
    <p:extLst>
      <p:ext uri="{BB962C8B-B14F-4D97-AF65-F5344CB8AC3E}">
        <p14:creationId xmlns:p14="http://schemas.microsoft.com/office/powerpoint/2010/main" val="3171095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AMBALAJLAMA</a:t>
            </a:r>
            <a:endParaRPr lang="tr-TR" dirty="0"/>
          </a:p>
        </p:txBody>
      </p:sp>
      <p:sp>
        <p:nvSpPr>
          <p:cNvPr id="3" name="İçerik Yer Tutucusu 2"/>
          <p:cNvSpPr>
            <a:spLocks noGrp="1"/>
          </p:cNvSpPr>
          <p:nvPr>
            <p:ph idx="1"/>
          </p:nvPr>
        </p:nvSpPr>
        <p:spPr/>
        <p:txBody>
          <a:bodyPr>
            <a:normAutofit/>
          </a:bodyPr>
          <a:lstStyle/>
          <a:p>
            <a:r>
              <a:rPr lang="tr-TR" dirty="0"/>
              <a:t>Tabiatta bulunan meyvelerden, hindistancevizi, ananas, yerfıstığı, muz gibi meyvelerinde benzer özellik de ambalaja sahip olduğu gözlemlenebilir. Tabiatta kendini hayran bırakan bir başka form yumurta ve yumurta kabuğudur. Yumurta kabuğu geometrisi gereği koruma fonksiyonuna sahip olması yanı sıra, ekonomik, güzel ve dayanıklı formu bakımından da sanatçıların ve tasarımcıların eserlerine ilham verir.</a:t>
            </a:r>
          </a:p>
        </p:txBody>
      </p:sp>
    </p:spTree>
    <p:extLst>
      <p:ext uri="{BB962C8B-B14F-4D97-AF65-F5344CB8AC3E}">
        <p14:creationId xmlns:p14="http://schemas.microsoft.com/office/powerpoint/2010/main" val="3745917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 Grafiği</a:t>
            </a:r>
          </a:p>
        </p:txBody>
      </p:sp>
      <p:sp>
        <p:nvSpPr>
          <p:cNvPr id="3" name="İçerik Yer Tutucusu 2"/>
          <p:cNvSpPr>
            <a:spLocks noGrp="1"/>
          </p:cNvSpPr>
          <p:nvPr>
            <p:ph idx="1"/>
          </p:nvPr>
        </p:nvSpPr>
        <p:spPr/>
        <p:txBody>
          <a:bodyPr>
            <a:normAutofit/>
          </a:bodyPr>
          <a:lstStyle/>
          <a:p>
            <a:r>
              <a:rPr lang="tr-TR" dirty="0"/>
              <a:t>Yerleşmiş marka kimliği ürün konusunda tüketiciye diğer kardeş ürünleri hatırlatır. Basit harflerden firma logolarına, stilize harflere, firma adının kısaltmalarına, temsili sembollere, soyut sembollere ya da sembol imza birleşimlerine kadar birçok şey ambalaj üzerinde kullanılabilir.</a:t>
            </a:r>
          </a:p>
        </p:txBody>
      </p:sp>
    </p:spTree>
    <p:extLst>
      <p:ext uri="{BB962C8B-B14F-4D97-AF65-F5344CB8AC3E}">
        <p14:creationId xmlns:p14="http://schemas.microsoft.com/office/powerpoint/2010/main" val="652830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 Grafiği</a:t>
            </a:r>
          </a:p>
        </p:txBody>
      </p:sp>
      <p:sp>
        <p:nvSpPr>
          <p:cNvPr id="3" name="İçerik Yer Tutucusu 2"/>
          <p:cNvSpPr>
            <a:spLocks noGrp="1"/>
          </p:cNvSpPr>
          <p:nvPr>
            <p:ph idx="1"/>
          </p:nvPr>
        </p:nvSpPr>
        <p:spPr/>
        <p:txBody>
          <a:bodyPr>
            <a:normAutofit/>
          </a:bodyPr>
          <a:lstStyle/>
          <a:p>
            <a:r>
              <a:rPr lang="tr-TR" dirty="0"/>
              <a:t>Ambalaj üzerinde yer alan metinlerin kritik bir önemi vardır. Metinlerin kısa, basit, önemli konuları açıklayan ve ürünün içeriğini boyut, ağırlık </a:t>
            </a:r>
            <a:r>
              <a:rPr lang="tr-TR" dirty="0" err="1"/>
              <a:t>vb</a:t>
            </a:r>
            <a:r>
              <a:rPr lang="tr-TR" dirty="0"/>
              <a:t> ile veren bir niteliği olması gerekir. Kuşkusuz renklerin de ambalaj tasarımında önemli rolü vardır. Firma logoları ve renkleri ambalajın belirleyicileridir. Grafikle ilgili tasarım çalışmalarında tüketicinin algısal, duygusal her türlü psikolojik davranışlarının göz önüne alınması gerekir.</a:t>
            </a:r>
          </a:p>
        </p:txBody>
      </p:sp>
    </p:spTree>
    <p:extLst>
      <p:ext uri="{BB962C8B-B14F-4D97-AF65-F5344CB8AC3E}">
        <p14:creationId xmlns:p14="http://schemas.microsoft.com/office/powerpoint/2010/main" val="2780883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Ambalajın Biçimi</a:t>
            </a:r>
          </a:p>
        </p:txBody>
      </p:sp>
      <p:sp>
        <p:nvSpPr>
          <p:cNvPr id="3" name="İçerik Yer Tutucusu 2"/>
          <p:cNvSpPr>
            <a:spLocks noGrp="1"/>
          </p:cNvSpPr>
          <p:nvPr>
            <p:ph idx="1"/>
          </p:nvPr>
        </p:nvSpPr>
        <p:spPr/>
        <p:txBody>
          <a:bodyPr>
            <a:normAutofit lnSpcReduction="10000"/>
          </a:bodyPr>
          <a:lstStyle/>
          <a:p>
            <a:r>
              <a:rPr lang="tr-TR" dirty="0" smtClean="0"/>
              <a:t>Ambalajın </a:t>
            </a:r>
            <a:r>
              <a:rPr lang="tr-TR" dirty="0"/>
              <a:t>biçimi üzerinde grafik olmadan dahi onun hangi ürünün ambalajı olduğunu belirtebilmelidir. Bir Coca-Cola şişesini tanımamak mümkün değildir. Ambalajın biçiminin içinde bulunan ürüne uygun olması gibi bir kanı vardır. Bu konu uzun yıllar birçok ürün için değişmeyen ambalaj şekillerinin kullanılmasına yol açmıştır. Ambalajın biçimi onun satış şeklini de etkileyebilmektedir. Bir kerelik kullanım için kremler, fondötenler ambalajın tasarımının perakende sektörüne etkileri arasındadır. Ürünün biçimi firma kimliğini ve de marka kimliğinin yansıtacak şekilde düşünülmelidir.</a:t>
            </a:r>
          </a:p>
        </p:txBody>
      </p:sp>
    </p:spTree>
    <p:extLst>
      <p:ext uri="{BB962C8B-B14F-4D97-AF65-F5344CB8AC3E}">
        <p14:creationId xmlns:p14="http://schemas.microsoft.com/office/powerpoint/2010/main" val="1785901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Malzemeler Ve Ürün Teknikleri</a:t>
            </a:r>
          </a:p>
        </p:txBody>
      </p:sp>
      <p:sp>
        <p:nvSpPr>
          <p:cNvPr id="3" name="İçerik Yer Tutucusu 2"/>
          <p:cNvSpPr>
            <a:spLocks noGrp="1"/>
          </p:cNvSpPr>
          <p:nvPr>
            <p:ph idx="1"/>
          </p:nvPr>
        </p:nvSpPr>
        <p:spPr/>
        <p:txBody>
          <a:bodyPr>
            <a:normAutofit fontScale="92500"/>
          </a:bodyPr>
          <a:lstStyle/>
          <a:p>
            <a:r>
              <a:rPr lang="tr-TR" sz="3400" dirty="0" smtClean="0"/>
              <a:t>Ambalaj </a:t>
            </a:r>
            <a:r>
              <a:rPr lang="tr-TR" sz="3400" dirty="0"/>
              <a:t>kullanılma yerine ve amacına göre çeşitli malzemelerden yapılır. Metal sac levhalar cam, oluklu mukavva en eski ambalaj malzemeleridir. Yeni malzemeler olarak plastik uzun zamandır kullanılmaktadır. Plastik teknolojisindeki gelişmeler yepyeni ambalaj malzemelerini ortaya çıkarmaktadır. Kâğıt ve metal filmler, yeni baskı teknikleri </a:t>
            </a:r>
            <a:r>
              <a:rPr lang="tr-TR" sz="3400" dirty="0" smtClean="0"/>
              <a:t>ambalaj tasarımını </a:t>
            </a:r>
            <a:r>
              <a:rPr lang="tr-TR" sz="3400" dirty="0"/>
              <a:t>kökten değiştirmektedir. </a:t>
            </a:r>
          </a:p>
        </p:txBody>
      </p:sp>
    </p:spTree>
    <p:extLst>
      <p:ext uri="{BB962C8B-B14F-4D97-AF65-F5344CB8AC3E}">
        <p14:creationId xmlns:p14="http://schemas.microsoft.com/office/powerpoint/2010/main" val="687307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Malzemeler Ve Ürün Teknikleri</a:t>
            </a:r>
          </a:p>
        </p:txBody>
      </p:sp>
      <p:sp>
        <p:nvSpPr>
          <p:cNvPr id="3" name="İçerik Yer Tutucusu 2"/>
          <p:cNvSpPr>
            <a:spLocks noGrp="1"/>
          </p:cNvSpPr>
          <p:nvPr>
            <p:ph idx="1"/>
          </p:nvPr>
        </p:nvSpPr>
        <p:spPr/>
        <p:txBody>
          <a:bodyPr>
            <a:normAutofit fontScale="92500" lnSpcReduction="20000"/>
          </a:bodyPr>
          <a:lstStyle/>
          <a:p>
            <a:r>
              <a:rPr lang="tr-TR" sz="3400" dirty="0"/>
              <a:t>Artık malzemenin ürünü kaliteli ya da kalitesiz göstermesi gibi tabular da kırılmaktadır. Bugün öyle kaliteli plastikler üretilmektedir ki, en pahalı parfüm şişeleri ve onların ambalajları bu malzemelerle yapılabilmektedir. Gazlı içecekler için alüminyum kutu tasarımının bulunması bütün içecek firmalarını etkilemiştir. Yeni ambalaj tasarımları ve yeni başka malzemeler önü açık olan bu alanda tasarımın ne kadar önemli olduğunu ortaya koymaktadır.</a:t>
            </a:r>
          </a:p>
          <a:p>
            <a:endParaRPr lang="tr-TR" sz="3400" dirty="0"/>
          </a:p>
        </p:txBody>
      </p:sp>
    </p:spTree>
    <p:extLst>
      <p:ext uri="{BB962C8B-B14F-4D97-AF65-F5344CB8AC3E}">
        <p14:creationId xmlns:p14="http://schemas.microsoft.com/office/powerpoint/2010/main" val="1246396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Tüketici Araştırmaları</a:t>
            </a:r>
          </a:p>
        </p:txBody>
      </p:sp>
      <p:sp>
        <p:nvSpPr>
          <p:cNvPr id="3" name="İçerik Yer Tutucusu 2"/>
          <p:cNvSpPr>
            <a:spLocks noGrp="1"/>
          </p:cNvSpPr>
          <p:nvPr>
            <p:ph idx="1"/>
          </p:nvPr>
        </p:nvSpPr>
        <p:spPr/>
        <p:txBody>
          <a:bodyPr>
            <a:normAutofit fontScale="77500" lnSpcReduction="20000"/>
          </a:bodyPr>
          <a:lstStyle/>
          <a:p>
            <a:r>
              <a:rPr lang="tr-TR" sz="3400" dirty="0" smtClean="0"/>
              <a:t>Ambalaj </a:t>
            </a:r>
            <a:r>
              <a:rPr lang="tr-TR" sz="3400" dirty="0"/>
              <a:t>tasarımı için mutlaka tüketici araştırmalarının yapılmasına gerek vardır. Bu konu tasarımcıları olduğu kadar pazarlamacıları ve </a:t>
            </a:r>
            <a:r>
              <a:rPr lang="tr-TR" sz="3400" dirty="0" err="1"/>
              <a:t>reklâmcıları</a:t>
            </a:r>
            <a:r>
              <a:rPr lang="tr-TR" sz="3400" dirty="0"/>
              <a:t> ilgilendirmektedir. Bu araştırmaların tasarım stratejisini belirlemede ve tüketicinin gördüğü olumsuzlukları keşfetmekte yararları olur.</a:t>
            </a:r>
          </a:p>
          <a:p>
            <a:r>
              <a:rPr lang="tr-TR" sz="3400" dirty="0" smtClean="0"/>
              <a:t>Rakip </a:t>
            </a:r>
            <a:r>
              <a:rPr lang="tr-TR" sz="3400" dirty="0"/>
              <a:t>ürünlerin görsel yönleri, Tüketicinin alışkanlıkları, tüketicinin ürünlerle etkileşimi, beğenileri, ambalajın taşınması, </a:t>
            </a:r>
            <a:r>
              <a:rPr lang="tr-TR" sz="3400" dirty="0" err="1"/>
              <a:t>vb</a:t>
            </a:r>
            <a:r>
              <a:rPr lang="tr-TR" sz="3400" dirty="0"/>
              <a:t> konular tüketici araştırmalarında yer alır. Bu konularda birçok teknikten yararlanılabilir. Tasarım öncesi ve tasarım sonrasında farklı tüketici araştırmaları yapılabilir</a:t>
            </a:r>
            <a:r>
              <a:rPr lang="tr-TR" sz="3400" dirty="0" smtClean="0"/>
              <a:t>.</a:t>
            </a:r>
            <a:endParaRPr lang="tr-TR" sz="3400" dirty="0"/>
          </a:p>
        </p:txBody>
      </p:sp>
    </p:spTree>
    <p:extLst>
      <p:ext uri="{BB962C8B-B14F-4D97-AF65-F5344CB8AC3E}">
        <p14:creationId xmlns:p14="http://schemas.microsoft.com/office/powerpoint/2010/main" val="2146950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Tüketici Araştırmaları</a:t>
            </a:r>
          </a:p>
        </p:txBody>
      </p:sp>
      <p:sp>
        <p:nvSpPr>
          <p:cNvPr id="3" name="İçerik Yer Tutucusu 2"/>
          <p:cNvSpPr>
            <a:spLocks noGrp="1"/>
          </p:cNvSpPr>
          <p:nvPr>
            <p:ph idx="1"/>
          </p:nvPr>
        </p:nvSpPr>
        <p:spPr/>
        <p:txBody>
          <a:bodyPr>
            <a:normAutofit fontScale="77500" lnSpcReduction="20000"/>
          </a:bodyPr>
          <a:lstStyle/>
          <a:p>
            <a:r>
              <a:rPr lang="tr-TR" sz="3400" dirty="0"/>
              <a:t>Her zaman tasarımın bir aşaması olarak model ile çalışıp, hatta tüketiciye gösterilerek tasarımın beğenilme, ayırt edilme, hoşlanılma </a:t>
            </a:r>
            <a:r>
              <a:rPr lang="tr-TR" sz="3400" dirty="0" err="1"/>
              <a:t>vb</a:t>
            </a:r>
            <a:r>
              <a:rPr lang="tr-TR" sz="3400" dirty="0"/>
              <a:t> psikolojik niteliklerinin araştırması yapılabilir.</a:t>
            </a:r>
          </a:p>
          <a:p>
            <a:r>
              <a:rPr lang="tr-TR" sz="3400" dirty="0"/>
              <a:t> Ambalaj tüketici hedef kitlesi çok farklı olabilir. Ona göre bir hedef kitle araştırması yapılır. Tasarımlarında bu hedef kitlenin talepleri doğrultusunda olması gerekir. Çocuklar gençler, kadınlar, yaşlılar, sporcular, </a:t>
            </a:r>
            <a:r>
              <a:rPr lang="tr-TR" sz="3400" dirty="0" err="1"/>
              <a:t>vb</a:t>
            </a:r>
            <a:r>
              <a:rPr lang="tr-TR" sz="3400" dirty="0"/>
              <a:t> farklı isteklere, zevke sahiptir. Tüketici </a:t>
            </a:r>
            <a:r>
              <a:rPr lang="tr-TR" sz="3400" dirty="0" err="1"/>
              <a:t>segmentlerinin</a:t>
            </a:r>
            <a:r>
              <a:rPr lang="tr-TR" sz="3400" dirty="0"/>
              <a:t> de taleplerinin göz önüne alınması gerekir. Her kitlenin talepleri farklı yöndedir</a:t>
            </a:r>
            <a:r>
              <a:rPr lang="tr-TR" sz="3400" dirty="0" smtClean="0"/>
              <a:t>.</a:t>
            </a:r>
            <a:endParaRPr lang="tr-TR" sz="3400" dirty="0"/>
          </a:p>
        </p:txBody>
      </p:sp>
    </p:spTree>
    <p:extLst>
      <p:ext uri="{BB962C8B-B14F-4D97-AF65-F5344CB8AC3E}">
        <p14:creationId xmlns:p14="http://schemas.microsoft.com/office/powerpoint/2010/main" val="2446768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Ambalaj Tasarımı Bir Bütündür</a:t>
            </a:r>
          </a:p>
        </p:txBody>
      </p:sp>
      <p:sp>
        <p:nvSpPr>
          <p:cNvPr id="3" name="İçerik Yer Tutucusu 2"/>
          <p:cNvSpPr>
            <a:spLocks noGrp="1"/>
          </p:cNvSpPr>
          <p:nvPr>
            <p:ph idx="1"/>
          </p:nvPr>
        </p:nvSpPr>
        <p:spPr/>
        <p:txBody>
          <a:bodyPr>
            <a:normAutofit fontScale="92500" lnSpcReduction="10000"/>
          </a:bodyPr>
          <a:lstStyle/>
          <a:p>
            <a:r>
              <a:rPr lang="tr-TR" sz="3400" dirty="0" smtClean="0"/>
              <a:t>Ambalajı </a:t>
            </a:r>
            <a:r>
              <a:rPr lang="tr-TR" sz="3400" dirty="0"/>
              <a:t>yalnız grafik tasarım olarak görmek çok hatalı bir davranış olur. Gerek malzemesi gerekse biçimi ile ambalaj bir endüstriyel tasarım konusudur. Grafik tasarımcılar, pazarlamacılar ve </a:t>
            </a:r>
            <a:r>
              <a:rPr lang="tr-TR" sz="3400" dirty="0" err="1"/>
              <a:t>reklâmcıların</a:t>
            </a:r>
            <a:r>
              <a:rPr lang="tr-TR" sz="3400" dirty="0"/>
              <a:t> yönetim ile bir ekip halinde bir arada çalışmaları gerekir. Ambalaj tasarımı konusunda endüstriyel tasarım ile ilişkili olarak akademik çalışmaların, tezlerin, araştırma projelerinin yapılması mümkündür.</a:t>
            </a:r>
          </a:p>
        </p:txBody>
      </p:sp>
    </p:spTree>
    <p:extLst>
      <p:ext uri="{BB962C8B-B14F-4D97-AF65-F5344CB8AC3E}">
        <p14:creationId xmlns:p14="http://schemas.microsoft.com/office/powerpoint/2010/main" val="3226727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Rekabette   Ambalaj Farkı</a:t>
            </a:r>
          </a:p>
        </p:txBody>
      </p:sp>
      <p:sp>
        <p:nvSpPr>
          <p:cNvPr id="3" name="İçerik Yer Tutucusu 2"/>
          <p:cNvSpPr>
            <a:spLocks noGrp="1"/>
          </p:cNvSpPr>
          <p:nvPr>
            <p:ph idx="1"/>
          </p:nvPr>
        </p:nvSpPr>
        <p:spPr/>
        <p:txBody>
          <a:bodyPr>
            <a:normAutofit fontScale="77500" lnSpcReduction="20000"/>
          </a:bodyPr>
          <a:lstStyle/>
          <a:p>
            <a:r>
              <a:rPr lang="tr-TR" sz="3400" dirty="0" smtClean="0"/>
              <a:t>Rekabetin </a:t>
            </a:r>
            <a:r>
              <a:rPr lang="tr-TR" sz="3400" dirty="0"/>
              <a:t>her geçen gün arttığı günümüzde tasarımın </a:t>
            </a:r>
            <a:r>
              <a:rPr lang="tr-TR" sz="3400" dirty="0" err="1"/>
              <a:t>önemide</a:t>
            </a:r>
            <a:r>
              <a:rPr lang="tr-TR" sz="3400" dirty="0"/>
              <a:t> artmakta ve hayatımızda önemli bir rol oynamaktadır. Çevremize baktığımızda her üründe bir tasarımcı imzası görebiliyoruz. Bir ürün alacağımız zaman ilk dikkatimizi çeken </a:t>
            </a:r>
            <a:r>
              <a:rPr lang="tr-TR" sz="3400" dirty="0" err="1"/>
              <a:t>tabiki</a:t>
            </a:r>
            <a:r>
              <a:rPr lang="tr-TR" sz="3400" dirty="0"/>
              <a:t> ürünün  </a:t>
            </a:r>
            <a:r>
              <a:rPr lang="tr-TR" sz="3400" dirty="0" smtClean="0"/>
              <a:t>giysisi yani </a:t>
            </a:r>
            <a:r>
              <a:rPr lang="tr-TR" sz="3400" dirty="0"/>
              <a:t>ambalajı oluyor, özellikle hızlı tüketim mallarını alırken saatlerce düşünemiyoruz  hemen karar vermek zorunda kalıyoruz bu kararı verirken ilk dikkatimizi ambalaj tasarımı farklı olan ürünler çekiyor, aynı ürün </a:t>
            </a:r>
            <a:r>
              <a:rPr lang="tr-TR" sz="3400" dirty="0" err="1"/>
              <a:t>katagorisinde</a:t>
            </a:r>
            <a:r>
              <a:rPr lang="tr-TR" sz="3400" dirty="0"/>
              <a:t> o kadar çok seçenek varken firmalar,  farkı ambalaj tasarımı ile sağlamaya çalışıyorlar, bu aşamada tasarımın ve  tasarımcının önemi bir kez daha ön plana çıkıyor</a:t>
            </a:r>
            <a:r>
              <a:rPr lang="tr-TR" sz="3400" dirty="0" smtClean="0"/>
              <a:t>.</a:t>
            </a:r>
            <a:endParaRPr lang="tr-TR" sz="3400" dirty="0"/>
          </a:p>
        </p:txBody>
      </p:sp>
    </p:spTree>
    <p:extLst>
      <p:ext uri="{BB962C8B-B14F-4D97-AF65-F5344CB8AC3E}">
        <p14:creationId xmlns:p14="http://schemas.microsoft.com/office/powerpoint/2010/main" val="3548969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Rekabette   Ambalaj Farkı</a:t>
            </a:r>
          </a:p>
        </p:txBody>
      </p:sp>
      <p:sp>
        <p:nvSpPr>
          <p:cNvPr id="3" name="İçerik Yer Tutucusu 2"/>
          <p:cNvSpPr>
            <a:spLocks noGrp="1"/>
          </p:cNvSpPr>
          <p:nvPr>
            <p:ph idx="1"/>
          </p:nvPr>
        </p:nvSpPr>
        <p:spPr/>
        <p:txBody>
          <a:bodyPr>
            <a:normAutofit fontScale="77500" lnSpcReduction="20000"/>
          </a:bodyPr>
          <a:lstStyle/>
          <a:p>
            <a:r>
              <a:rPr lang="tr-TR" sz="3400" dirty="0"/>
              <a:t>Farklılık, orijinallik, ürüne uygunluk, hasara, bozulmaya ve kirlenmeye karşı koruma, ürünün yerine sorunsuz teslimini sağlaması, dayanıklılık ve kalite, </a:t>
            </a:r>
            <a:r>
              <a:rPr lang="tr-TR" sz="3400" dirty="0" err="1"/>
              <a:t>üretilebilirlik</a:t>
            </a:r>
            <a:r>
              <a:rPr lang="tr-TR" sz="3400" dirty="0"/>
              <a:t>, kullanılan malzemenin sağlığa uygunluğu, dikkat çekiciliği ve </a:t>
            </a:r>
            <a:r>
              <a:rPr lang="tr-TR" sz="3400" dirty="0" err="1"/>
              <a:t>bilgilendiriciliği</a:t>
            </a:r>
            <a:r>
              <a:rPr lang="tr-TR" sz="3400" dirty="0"/>
              <a:t>, geri dönüşümü, kolay </a:t>
            </a:r>
            <a:r>
              <a:rPr lang="tr-TR" sz="3400" dirty="0" err="1"/>
              <a:t>depolanabilirliği</a:t>
            </a:r>
            <a:r>
              <a:rPr lang="tr-TR" sz="3400" dirty="0"/>
              <a:t> bir tasarımda olması önemli kriterlerdir.</a:t>
            </a:r>
          </a:p>
          <a:p>
            <a:r>
              <a:rPr lang="tr-TR" sz="3400" dirty="0"/>
              <a:t>Bir ürünün ambalajı, üreticiden tüketiciye yönelen ürünlerin saklanması, ürünün kullanım şekli, saklanma koşulları, ürünün korunması, tüketiciyi bilgilendirmesi gibi amaçlarının yanında tasarımındaki fark ile tüketicinin seçimine yardımcı olmakta ve ürünün satışında büyük rol oynamaktadır</a:t>
            </a:r>
            <a:r>
              <a:rPr lang="tr-TR" sz="3400" dirty="0" smtClean="0"/>
              <a:t>.</a:t>
            </a:r>
            <a:endParaRPr lang="tr-TR" sz="3400" dirty="0"/>
          </a:p>
        </p:txBody>
      </p:sp>
    </p:spTree>
    <p:extLst>
      <p:ext uri="{BB962C8B-B14F-4D97-AF65-F5344CB8AC3E}">
        <p14:creationId xmlns:p14="http://schemas.microsoft.com/office/powerpoint/2010/main" val="172315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AMBALAJLAMA</a:t>
            </a:r>
            <a:endParaRPr lang="tr-TR" dirty="0"/>
          </a:p>
        </p:txBody>
      </p:sp>
      <p:sp>
        <p:nvSpPr>
          <p:cNvPr id="3" name="İçerik Yer Tutucusu 2"/>
          <p:cNvSpPr>
            <a:spLocks noGrp="1"/>
          </p:cNvSpPr>
          <p:nvPr>
            <p:ph idx="1"/>
          </p:nvPr>
        </p:nvSpPr>
        <p:spPr/>
        <p:txBody>
          <a:bodyPr>
            <a:normAutofit/>
          </a:bodyPr>
          <a:lstStyle/>
          <a:p>
            <a:r>
              <a:rPr lang="tr-TR" dirty="0"/>
              <a:t>Ambalajlar açılmak içindir. Görsel kimliğe sahip olması, iletişim ve etkileyici renk olgusu iyi bir ambalajda olması gereken değerlerdir. Ambalajın belirgin özelliklerinden biri tüketiciye ilk kullanım garantisini vermesidir. Ürünün tüm özelliklerini kendinde koruması ve kullanıcıya kendini sunması bakımından heyecan vericidir. Kullanıcı ambalaja olan saygısından dolayı yavaş yavaş açar ve atmayarak tekrar kullanır</a:t>
            </a:r>
            <a:r>
              <a:rPr lang="tr-TR" dirty="0" smtClean="0"/>
              <a:t>.</a:t>
            </a:r>
            <a:endParaRPr lang="tr-TR" dirty="0"/>
          </a:p>
        </p:txBody>
      </p:sp>
    </p:spTree>
    <p:extLst>
      <p:ext uri="{BB962C8B-B14F-4D97-AF65-F5344CB8AC3E}">
        <p14:creationId xmlns:p14="http://schemas.microsoft.com/office/powerpoint/2010/main" val="2322898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Rekabette   Ambalaj Farkı</a:t>
            </a:r>
          </a:p>
        </p:txBody>
      </p:sp>
      <p:sp>
        <p:nvSpPr>
          <p:cNvPr id="3" name="İçerik Yer Tutucusu 2"/>
          <p:cNvSpPr>
            <a:spLocks noGrp="1"/>
          </p:cNvSpPr>
          <p:nvPr>
            <p:ph idx="1"/>
          </p:nvPr>
        </p:nvSpPr>
        <p:spPr/>
        <p:txBody>
          <a:bodyPr>
            <a:normAutofit lnSpcReduction="10000"/>
          </a:bodyPr>
          <a:lstStyle/>
          <a:p>
            <a:r>
              <a:rPr lang="tr-TR" sz="3400" dirty="0"/>
              <a:t>Reklamı yapılmasa dahi ambalajından dolayı satılan bir çok ürün var, bir bakıma tasarım, reklamın bir adım önüne geçiyor. Ambalaj tasarımı ülkemizde yeni yeni kendini göstermeye başlamakta, yeni yeni önem kazanmaktadır. Üretici firmaların bunu fark etmeleriyle birlikte raflarda birbirinden farklı ürünler boy göstermeye başlamaktadır</a:t>
            </a:r>
            <a:r>
              <a:rPr lang="tr-TR" sz="3400" dirty="0" smtClean="0"/>
              <a:t>.</a:t>
            </a:r>
            <a:endParaRPr lang="tr-TR" sz="3400" dirty="0"/>
          </a:p>
        </p:txBody>
      </p:sp>
    </p:spTree>
    <p:extLst>
      <p:ext uri="{BB962C8B-B14F-4D97-AF65-F5344CB8AC3E}">
        <p14:creationId xmlns:p14="http://schemas.microsoft.com/office/powerpoint/2010/main" val="2279079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Ambalajlama Materyalleri</a:t>
            </a:r>
          </a:p>
        </p:txBody>
      </p:sp>
      <p:sp>
        <p:nvSpPr>
          <p:cNvPr id="3" name="İçerik Yer Tutucusu 2"/>
          <p:cNvSpPr>
            <a:spLocks noGrp="1"/>
          </p:cNvSpPr>
          <p:nvPr>
            <p:ph idx="1"/>
          </p:nvPr>
        </p:nvSpPr>
        <p:spPr/>
        <p:txBody>
          <a:bodyPr>
            <a:normAutofit fontScale="92500" lnSpcReduction="10000"/>
          </a:bodyPr>
          <a:lstStyle/>
          <a:p>
            <a:r>
              <a:rPr lang="tr-TR" sz="2400" dirty="0"/>
              <a:t>İyi bir ambalaj materyali şu özelliklere sahip olmalıdır;</a:t>
            </a:r>
          </a:p>
          <a:p>
            <a:pPr lvl="1"/>
            <a:r>
              <a:rPr lang="tr-TR" sz="2200" dirty="0"/>
              <a:t>Ürünü temiz tutmalı, kirlilik ve diğer maddelerin bulaşmasına engel olmalıdır.</a:t>
            </a:r>
          </a:p>
          <a:p>
            <a:pPr lvl="1"/>
            <a:r>
              <a:rPr lang="tr-TR" sz="2200" dirty="0"/>
              <a:t>Besin kayıplarını en alt seviyede tutmalıdır.</a:t>
            </a:r>
          </a:p>
          <a:p>
            <a:pPr lvl="1"/>
            <a:r>
              <a:rPr lang="tr-TR" sz="2200" dirty="0"/>
              <a:t>Ambalajın dizaynı; taşıma, dağıtım ve rafta tutulması sırasında koruyucu olmalı  ve elle rahatlıkla tutulabilir şekilde olmalıdır. Ambalajın şekli, büyüklüğü ve ağırlığı </a:t>
            </a:r>
            <a:r>
              <a:rPr lang="tr-TR" sz="2200" dirty="0" err="1"/>
              <a:t>önemlidir.Ürünün</a:t>
            </a:r>
            <a:r>
              <a:rPr lang="tr-TR" sz="2200" dirty="0"/>
              <a:t> orijinal şeklini, büyüklüğünü ve ağırlığını muhafaza etmelidir.</a:t>
            </a:r>
          </a:p>
          <a:p>
            <a:pPr lvl="1"/>
            <a:r>
              <a:rPr lang="tr-TR" sz="2200" dirty="0"/>
              <a:t>Ambalaj materyali ürünü kimyasal ve fiziksel tehlikelere karşı korumalıdır (Örneğin </a:t>
            </a:r>
            <a:r>
              <a:rPr lang="tr-TR" sz="2200" dirty="0" err="1"/>
              <a:t>oksidasyon</a:t>
            </a:r>
            <a:r>
              <a:rPr lang="tr-TR" sz="2200" dirty="0"/>
              <a:t>, ışık, </a:t>
            </a:r>
            <a:r>
              <a:rPr lang="tr-TR" sz="2200" dirty="0" err="1"/>
              <a:t>mekaniksel</a:t>
            </a:r>
            <a:r>
              <a:rPr lang="tr-TR" sz="2200" dirty="0"/>
              <a:t> darbe…).</a:t>
            </a:r>
          </a:p>
          <a:p>
            <a:pPr lvl="1"/>
            <a:r>
              <a:rPr lang="tr-TR" sz="2200" dirty="0"/>
              <a:t>Ambalaj materyalinin üzerinde ürünün içeriği, en uygun kullanım ve saklama koşullarını belirten bir etiket bulunmalıdır.</a:t>
            </a:r>
          </a:p>
          <a:p>
            <a:pPr lvl="1"/>
            <a:r>
              <a:rPr lang="tr-TR" sz="2200" dirty="0" smtClean="0"/>
              <a:t>Ambalaj </a:t>
            </a:r>
            <a:r>
              <a:rPr lang="tr-TR" sz="2200" dirty="0"/>
              <a:t>materyali albeniyi arttırıcı biçimde, ürünü en iyi şekilde temsil edecek şekilde tasarlanmalı ve kullanımı kolay olmalıdır</a:t>
            </a:r>
            <a:r>
              <a:rPr lang="tr-TR" sz="2200" dirty="0" smtClean="0"/>
              <a:t>.</a:t>
            </a:r>
            <a:endParaRPr lang="tr-TR" sz="2200" dirty="0"/>
          </a:p>
        </p:txBody>
      </p:sp>
    </p:spTree>
    <p:extLst>
      <p:ext uri="{BB962C8B-B14F-4D97-AF65-F5344CB8AC3E}">
        <p14:creationId xmlns:p14="http://schemas.microsoft.com/office/powerpoint/2010/main" val="1496241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dirty="0"/>
              <a:t>Ambalajlama Materyalleri</a:t>
            </a:r>
          </a:p>
        </p:txBody>
      </p:sp>
      <p:sp>
        <p:nvSpPr>
          <p:cNvPr id="3" name="İçerik Yer Tutucusu 2"/>
          <p:cNvSpPr>
            <a:spLocks noGrp="1"/>
          </p:cNvSpPr>
          <p:nvPr>
            <p:ph idx="1"/>
          </p:nvPr>
        </p:nvSpPr>
        <p:spPr/>
        <p:txBody>
          <a:bodyPr>
            <a:normAutofit fontScale="92500" lnSpcReduction="10000"/>
          </a:bodyPr>
          <a:lstStyle/>
          <a:p>
            <a:r>
              <a:rPr lang="tr-TR" sz="2400" dirty="0"/>
              <a:t>Ambalajlama materyalleri genel olarak 4 gruba ayrılır.;</a:t>
            </a:r>
          </a:p>
          <a:p>
            <a:pPr lvl="1"/>
            <a:r>
              <a:rPr lang="tr-TR" sz="2200" dirty="0"/>
              <a:t>Cam esaslı ambalaj materyalleri,</a:t>
            </a:r>
          </a:p>
          <a:p>
            <a:pPr lvl="1"/>
            <a:r>
              <a:rPr lang="tr-TR" sz="2200" dirty="0"/>
              <a:t>Kâğıt esaslı ambalaj materyaller,</a:t>
            </a:r>
          </a:p>
          <a:p>
            <a:pPr lvl="1"/>
            <a:r>
              <a:rPr lang="tr-TR" sz="2200" dirty="0"/>
              <a:t>Metal esaslı ambalaj materyalleri,</a:t>
            </a:r>
          </a:p>
          <a:p>
            <a:pPr lvl="1"/>
            <a:r>
              <a:rPr lang="tr-TR" sz="2200" dirty="0"/>
              <a:t>Plastik esaslı ambalaj materyalleri,</a:t>
            </a:r>
          </a:p>
          <a:p>
            <a:r>
              <a:rPr lang="tr-TR" sz="2400" dirty="0" smtClean="0"/>
              <a:t>Bunun dışında dokumalar, pamuktan, kenevirden ve tahtadan yapılmış materyaller de vardır.</a:t>
            </a:r>
          </a:p>
          <a:p>
            <a:pPr lvl="1"/>
            <a:r>
              <a:rPr lang="tr-TR" sz="2200" dirty="0" smtClean="0"/>
              <a:t>Dokumalar: şeker, un, tuz vb.,</a:t>
            </a:r>
          </a:p>
          <a:p>
            <a:pPr lvl="1"/>
            <a:r>
              <a:rPr lang="tr-TR" sz="2200" dirty="0" smtClean="0"/>
              <a:t>Pamuktan yapılmış materyaller: hububat, kahve taneleri vb.,</a:t>
            </a:r>
          </a:p>
          <a:p>
            <a:pPr lvl="1"/>
            <a:r>
              <a:rPr lang="tr-TR" sz="2200" dirty="0" smtClean="0"/>
              <a:t>Kenevirden yapılmış materyaller: sert kabuklu meyveler vb.,</a:t>
            </a:r>
          </a:p>
          <a:p>
            <a:pPr lvl="1"/>
            <a:r>
              <a:rPr lang="tr-TR" sz="2200" dirty="0" smtClean="0"/>
              <a:t>Tahtadan yapılmış materyaller: meyveler, sebzeler, çay vb., ürünlerin ambalajlanmasında kullanılır.</a:t>
            </a:r>
          </a:p>
          <a:p>
            <a:endParaRPr lang="tr-TR" sz="2400" dirty="0"/>
          </a:p>
        </p:txBody>
      </p:sp>
    </p:spTree>
    <p:extLst>
      <p:ext uri="{BB962C8B-B14F-4D97-AF65-F5344CB8AC3E}">
        <p14:creationId xmlns:p14="http://schemas.microsoft.com/office/powerpoint/2010/main" val="2404632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Cam Esaslı Ambalaj Materyalleri</a:t>
            </a:r>
          </a:p>
        </p:txBody>
      </p:sp>
      <p:sp>
        <p:nvSpPr>
          <p:cNvPr id="3" name="İçerik Yer Tutucusu 2"/>
          <p:cNvSpPr>
            <a:spLocks noGrp="1"/>
          </p:cNvSpPr>
          <p:nvPr>
            <p:ph idx="1"/>
          </p:nvPr>
        </p:nvSpPr>
        <p:spPr/>
        <p:txBody>
          <a:bodyPr>
            <a:normAutofit fontScale="92500" lnSpcReduction="20000"/>
          </a:bodyPr>
          <a:lstStyle/>
          <a:p>
            <a:r>
              <a:rPr lang="tr-TR" sz="2400" dirty="0" smtClean="0"/>
              <a:t>Cam </a:t>
            </a:r>
            <a:r>
              <a:rPr lang="tr-TR" sz="2400" dirty="0"/>
              <a:t>ambalajın başlıca olumlu özellikleri şunlardır:</a:t>
            </a:r>
          </a:p>
          <a:p>
            <a:pPr lvl="1"/>
            <a:r>
              <a:rPr lang="tr-TR" sz="2200" dirty="0" smtClean="0"/>
              <a:t>Cam</a:t>
            </a:r>
            <a:r>
              <a:rPr lang="tr-TR" sz="2200" dirty="0"/>
              <a:t>, kimyasal açıdan </a:t>
            </a:r>
            <a:r>
              <a:rPr lang="tr-TR" sz="2200" dirty="0" err="1"/>
              <a:t>inert</a:t>
            </a:r>
            <a:r>
              <a:rPr lang="tr-TR" sz="2200" dirty="0"/>
              <a:t> bir maddedir, gıda ile herhangi bir tepkimeye girmesi ve korozyona uğraması söz konusu değildir.</a:t>
            </a:r>
          </a:p>
          <a:p>
            <a:pPr lvl="1"/>
            <a:r>
              <a:rPr lang="tr-TR" sz="2200" dirty="0" smtClean="0"/>
              <a:t>Cam</a:t>
            </a:r>
            <a:r>
              <a:rPr lang="tr-TR" sz="2200" dirty="0"/>
              <a:t>, içini gösterdiği için, tüketici nasıl bir mal almakta olduğunu görebilir. Aynı nedenle üretici, iyi bir sınıflandırma, doldurma vs. gibi önlemlerle malını adeta dekore ederek satabilme şansına sahiptir.</a:t>
            </a:r>
          </a:p>
          <a:p>
            <a:pPr lvl="1"/>
            <a:r>
              <a:rPr lang="tr-TR" sz="2200" dirty="0" smtClean="0"/>
              <a:t>Gaz </a:t>
            </a:r>
            <a:r>
              <a:rPr lang="tr-TR" sz="2200" dirty="0"/>
              <a:t>geçirmez, UV ışığı geçirmez. Ancak, normal yeşil camın UV geçirdiği unutulmamalıdır.</a:t>
            </a:r>
          </a:p>
          <a:p>
            <a:pPr lvl="1"/>
            <a:r>
              <a:rPr lang="tr-TR" sz="2200" dirty="0" smtClean="0"/>
              <a:t>Gıda </a:t>
            </a:r>
            <a:r>
              <a:rPr lang="tr-TR" sz="2200" dirty="0"/>
              <a:t>maddesinde oluşan bir bozulma kolaylıkla görüldüğünden, üreticinin bunları ayırdıktan sonra piyasaya verme, tüketicinin ise böyle konserveleri satın almama şansı vardır. Buna karşın teneke kutulardaki gıdalarda bozulma olup olmadığı, sadece kutuda </a:t>
            </a:r>
            <a:r>
              <a:rPr lang="tr-TR" sz="2200" dirty="0" err="1"/>
              <a:t>bombaj</a:t>
            </a:r>
            <a:r>
              <a:rPr lang="tr-TR" sz="2200" dirty="0"/>
              <a:t> oluşmasıyla anlaşılabilmektedir.</a:t>
            </a:r>
          </a:p>
          <a:p>
            <a:pPr lvl="1"/>
            <a:r>
              <a:rPr lang="tr-TR" sz="2200" dirty="0" smtClean="0"/>
              <a:t>Kavanozlar</a:t>
            </a:r>
            <a:r>
              <a:rPr lang="tr-TR" sz="2200" dirty="0"/>
              <a:t>, genelde tüm cam kaplar, defalarca kullanılabilmektedir.</a:t>
            </a:r>
          </a:p>
        </p:txBody>
      </p:sp>
    </p:spTree>
    <p:extLst>
      <p:ext uri="{BB962C8B-B14F-4D97-AF65-F5344CB8AC3E}">
        <p14:creationId xmlns:p14="http://schemas.microsoft.com/office/powerpoint/2010/main" val="135228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dirty="0"/>
              <a:t>Cam Esaslı Ambalaj Materyalleri</a:t>
            </a:r>
          </a:p>
        </p:txBody>
      </p:sp>
      <p:sp>
        <p:nvSpPr>
          <p:cNvPr id="3" name="İçerik Yer Tutucusu 2"/>
          <p:cNvSpPr>
            <a:spLocks noGrp="1"/>
          </p:cNvSpPr>
          <p:nvPr>
            <p:ph idx="1"/>
          </p:nvPr>
        </p:nvSpPr>
        <p:spPr/>
        <p:txBody>
          <a:bodyPr>
            <a:normAutofit fontScale="92500" lnSpcReduction="20000"/>
          </a:bodyPr>
          <a:lstStyle/>
          <a:p>
            <a:r>
              <a:rPr lang="tr-TR" sz="2200" dirty="0"/>
              <a:t>Cam kapların olumsuz özelliklerinin bazıları ise aşağıda verilmiştir:</a:t>
            </a:r>
          </a:p>
          <a:p>
            <a:pPr lvl="1"/>
            <a:r>
              <a:rPr lang="tr-TR" sz="2000" dirty="0" smtClean="0"/>
              <a:t>İçini </a:t>
            </a:r>
            <a:r>
              <a:rPr lang="tr-TR" sz="2000" dirty="0"/>
              <a:t>gösterdiğinden, üreticinin ayıklama, sınıflandırma ve doldurma gibi işlemlerde çok titiz davranması gerekmektedir. Bu şüphesiz üreticiyi zorlayıcı bir faktördür.</a:t>
            </a:r>
          </a:p>
          <a:p>
            <a:pPr lvl="1"/>
            <a:r>
              <a:rPr lang="tr-TR" sz="2000" dirty="0"/>
              <a:t>Camın ağır oluşu taşımada daima sorunlar oluşturmaktadır.</a:t>
            </a:r>
          </a:p>
          <a:p>
            <a:pPr lvl="1"/>
            <a:r>
              <a:rPr lang="tr-TR" sz="2000" dirty="0"/>
              <a:t>Darbe, termal şok ve aşırı iç basınç gibi etkilerle kolaylıkla </a:t>
            </a:r>
            <a:r>
              <a:rPr lang="tr-TR" sz="2000" dirty="0" err="1"/>
              <a:t>kırılması,camın</a:t>
            </a:r>
            <a:r>
              <a:rPr lang="tr-TR" sz="2000" dirty="0"/>
              <a:t> kullanılmasını oldukça </a:t>
            </a:r>
            <a:r>
              <a:rPr lang="tr-TR" sz="2000" dirty="0" err="1"/>
              <a:t>sınırlamaktadır.Gerçekten</a:t>
            </a:r>
            <a:r>
              <a:rPr lang="tr-TR" sz="2000" dirty="0"/>
              <a:t> camın çabucak kırılması üretim, taşıma, depolama ve satışta sorunlar oluşturmaktadır. Konserve üretimi </a:t>
            </a:r>
            <a:r>
              <a:rPr lang="tr-TR" sz="2000" dirty="0" smtClean="0"/>
              <a:t>sırasındaki kırılmalar</a:t>
            </a:r>
            <a:r>
              <a:rPr lang="tr-TR" sz="2000" dirty="0"/>
              <a:t>, bazen işlenmekte olan gıda içine cam kırıklarının karışma olasılığı gibi önemli sorunlar doğmasına neden olmaktadır.</a:t>
            </a:r>
          </a:p>
          <a:p>
            <a:pPr lvl="1"/>
            <a:r>
              <a:rPr lang="tr-TR" sz="2000" dirty="0"/>
              <a:t>Kavanozların sterilizasyonunda, birçok kapak tipleri, oluşmuş aşırı iç basıncı yenemediklerinden, kavanozlar kırılabilmektedir. Bu durum, kavanozlara sterilizasyon uygulamasını zorlaştırıcı bir faktördür.</a:t>
            </a:r>
          </a:p>
          <a:p>
            <a:pPr lvl="1"/>
            <a:r>
              <a:rPr lang="tr-TR" sz="2000" dirty="0"/>
              <a:t>Camın ışık geçirmesi ise, içerdiği gıdanın renginin bozulmasına neden olmaktadır</a:t>
            </a:r>
            <a:r>
              <a:rPr lang="tr-TR" sz="2000" dirty="0" smtClean="0"/>
              <a:t>.</a:t>
            </a:r>
            <a:endParaRPr lang="tr-TR" sz="2000" dirty="0"/>
          </a:p>
          <a:p>
            <a:endParaRPr lang="tr-TR" sz="2200" dirty="0"/>
          </a:p>
        </p:txBody>
      </p:sp>
    </p:spTree>
    <p:extLst>
      <p:ext uri="{BB962C8B-B14F-4D97-AF65-F5344CB8AC3E}">
        <p14:creationId xmlns:p14="http://schemas.microsoft.com/office/powerpoint/2010/main" val="276956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800" dirty="0"/>
              <a:t>Cam ambalaj materyallerinin kullanımı ile ilgili kurallar şöyledir:</a:t>
            </a:r>
          </a:p>
        </p:txBody>
      </p:sp>
      <p:sp>
        <p:nvSpPr>
          <p:cNvPr id="3" name="İçerik Yer Tutucusu 2"/>
          <p:cNvSpPr>
            <a:spLocks noGrp="1"/>
          </p:cNvSpPr>
          <p:nvPr>
            <p:ph idx="1"/>
          </p:nvPr>
        </p:nvSpPr>
        <p:spPr/>
        <p:txBody>
          <a:bodyPr>
            <a:normAutofit/>
          </a:bodyPr>
          <a:lstStyle/>
          <a:p>
            <a:r>
              <a:rPr lang="tr-TR" dirty="0" smtClean="0"/>
              <a:t>Cam </a:t>
            </a:r>
            <a:r>
              <a:rPr lang="tr-TR" dirty="0"/>
              <a:t>kapakların ani sıcaklık değişimine dayanım dereceleri en az 42ºC olmalıdır.</a:t>
            </a:r>
          </a:p>
          <a:p>
            <a:r>
              <a:rPr lang="tr-TR" dirty="0"/>
              <a:t>Cam ambalajın içindeki ürüne bağlı olarak meydana gelebilecek basınç dikkate alınarak ambalajın içinde bir kısım boşluk bırakılmalıdır. Çeşitli ürün grupları için bırakılması gereken tepe boşluğu miktarları şöyledir:</a:t>
            </a:r>
          </a:p>
          <a:p>
            <a:pPr marL="27432" indent="0">
              <a:buNone/>
            </a:pPr>
            <a:endParaRPr lang="tr-TR" dirty="0"/>
          </a:p>
        </p:txBody>
      </p:sp>
    </p:spTree>
    <p:extLst>
      <p:ext uri="{BB962C8B-B14F-4D97-AF65-F5344CB8AC3E}">
        <p14:creationId xmlns:p14="http://schemas.microsoft.com/office/powerpoint/2010/main" val="4209348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800" dirty="0"/>
              <a:t>Cam ambalaj materyallerinin kullanımı ile ilgili kurallar şöyledir:</a:t>
            </a:r>
          </a:p>
        </p:txBody>
      </p:sp>
      <p:sp>
        <p:nvSpPr>
          <p:cNvPr id="3" name="İçerik Yer Tutucusu 2"/>
          <p:cNvSpPr>
            <a:spLocks noGrp="1"/>
          </p:cNvSpPr>
          <p:nvPr>
            <p:ph idx="1"/>
          </p:nvPr>
        </p:nvSpPr>
        <p:spPr/>
        <p:txBody>
          <a:bodyPr>
            <a:normAutofit fontScale="92500" lnSpcReduction="20000"/>
          </a:bodyPr>
          <a:lstStyle/>
          <a:p>
            <a:pPr marL="0" indent="0" algn="ctr">
              <a:buNone/>
            </a:pPr>
            <a:r>
              <a:rPr lang="tr-TR" b="1" dirty="0"/>
              <a:t>Ürün</a:t>
            </a:r>
            <a:endParaRPr lang="tr-TR" dirty="0"/>
          </a:p>
          <a:p>
            <a:pPr marL="0" indent="0" algn="ctr">
              <a:buNone/>
            </a:pPr>
            <a:r>
              <a:rPr lang="tr-TR" b="1" dirty="0"/>
              <a:t>Tepe Boşluğu(%)</a:t>
            </a:r>
            <a:endParaRPr lang="tr-TR" dirty="0"/>
          </a:p>
          <a:p>
            <a:pPr marL="0" indent="0" algn="ctr">
              <a:buNone/>
            </a:pPr>
            <a:r>
              <a:rPr lang="tr-TR" dirty="0"/>
              <a:t>Su ve benzeri </a:t>
            </a:r>
            <a:r>
              <a:rPr lang="tr-TR" dirty="0" smtClean="0"/>
              <a:t>içecek</a:t>
            </a:r>
          </a:p>
          <a:p>
            <a:pPr marL="0" indent="0" algn="ctr">
              <a:buNone/>
            </a:pPr>
            <a:r>
              <a:rPr lang="tr-TR" dirty="0" smtClean="0"/>
              <a:t> </a:t>
            </a:r>
            <a:r>
              <a:rPr lang="tr-TR" dirty="0"/>
              <a:t>3-5</a:t>
            </a:r>
          </a:p>
          <a:p>
            <a:pPr marL="0" indent="0" algn="ctr">
              <a:buNone/>
            </a:pPr>
            <a:r>
              <a:rPr lang="tr-TR" dirty="0"/>
              <a:t>Alkollü </a:t>
            </a:r>
            <a:r>
              <a:rPr lang="tr-TR" dirty="0" smtClean="0"/>
              <a:t>içecekler</a:t>
            </a:r>
          </a:p>
          <a:p>
            <a:pPr marL="0" indent="0" algn="ctr">
              <a:buNone/>
            </a:pPr>
            <a:r>
              <a:rPr lang="tr-TR" dirty="0" smtClean="0"/>
              <a:t> </a:t>
            </a:r>
            <a:r>
              <a:rPr lang="tr-TR" dirty="0"/>
              <a:t>3-8</a:t>
            </a:r>
          </a:p>
          <a:p>
            <a:pPr marL="0" indent="0" algn="ctr">
              <a:buNone/>
            </a:pPr>
            <a:r>
              <a:rPr lang="tr-TR" dirty="0"/>
              <a:t>Uçucu organik sıvılar 10 veya daha fazla</a:t>
            </a:r>
          </a:p>
          <a:p>
            <a:pPr marL="0" indent="0" algn="ctr">
              <a:buNone/>
            </a:pPr>
            <a:r>
              <a:rPr lang="tr-TR" dirty="0"/>
              <a:t>Vakumlu kapatılmış gıdalar </a:t>
            </a:r>
            <a:endParaRPr lang="tr-TR" dirty="0" smtClean="0"/>
          </a:p>
          <a:p>
            <a:pPr marL="0" indent="0" algn="ctr">
              <a:buNone/>
            </a:pPr>
            <a:r>
              <a:rPr lang="tr-TR" dirty="0" smtClean="0"/>
              <a:t>6-12</a:t>
            </a:r>
            <a:endParaRPr lang="tr-TR" dirty="0"/>
          </a:p>
          <a:p>
            <a:pPr marL="0" indent="0" algn="ctr">
              <a:buNone/>
            </a:pPr>
            <a:r>
              <a:rPr lang="tr-TR" dirty="0"/>
              <a:t>Karbonatlı </a:t>
            </a:r>
            <a:r>
              <a:rPr lang="tr-TR" dirty="0" smtClean="0"/>
              <a:t>içecekler</a:t>
            </a:r>
          </a:p>
          <a:p>
            <a:pPr marL="0" indent="0" algn="ctr">
              <a:buNone/>
            </a:pPr>
            <a:r>
              <a:rPr lang="tr-TR" dirty="0" smtClean="0"/>
              <a:t> </a:t>
            </a:r>
            <a:r>
              <a:rPr lang="tr-TR" dirty="0"/>
              <a:t>4-7</a:t>
            </a:r>
          </a:p>
        </p:txBody>
      </p:sp>
    </p:spTree>
    <p:extLst>
      <p:ext uri="{BB962C8B-B14F-4D97-AF65-F5344CB8AC3E}">
        <p14:creationId xmlns:p14="http://schemas.microsoft.com/office/powerpoint/2010/main" val="11940218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800" dirty="0"/>
              <a:t>Cam ambalaj materyallerinin kullanımı ile ilgili kurallar şöyledir:</a:t>
            </a:r>
          </a:p>
        </p:txBody>
      </p:sp>
      <p:sp>
        <p:nvSpPr>
          <p:cNvPr id="3" name="İçerik Yer Tutucusu 2"/>
          <p:cNvSpPr>
            <a:spLocks noGrp="1"/>
          </p:cNvSpPr>
          <p:nvPr>
            <p:ph idx="1"/>
          </p:nvPr>
        </p:nvSpPr>
        <p:spPr/>
        <p:txBody>
          <a:bodyPr>
            <a:normAutofit/>
          </a:bodyPr>
          <a:lstStyle/>
          <a:p>
            <a:pPr lvl="1"/>
            <a:r>
              <a:rPr lang="tr-TR" dirty="0" smtClean="0"/>
              <a:t>Cam </a:t>
            </a:r>
            <a:r>
              <a:rPr lang="tr-TR" dirty="0"/>
              <a:t>kapakların ağzına konulan madeni kapaklar ve mantar tıpaları bir kere kullanılmalıdır.</a:t>
            </a:r>
          </a:p>
          <a:p>
            <a:pPr lvl="1"/>
            <a:r>
              <a:rPr lang="tr-TR" dirty="0" smtClean="0"/>
              <a:t>Mantarların </a:t>
            </a:r>
            <a:r>
              <a:rPr lang="tr-TR" dirty="0"/>
              <a:t>yapıştırılmasında, suda çözünmeyen ve </a:t>
            </a:r>
            <a:r>
              <a:rPr lang="tr-TR" dirty="0" err="1"/>
              <a:t>toksik</a:t>
            </a:r>
            <a:r>
              <a:rPr lang="tr-TR" dirty="0"/>
              <a:t> olmayan yapıştırıcılar kullanılmalıdır.</a:t>
            </a:r>
          </a:p>
          <a:p>
            <a:pPr lvl="1"/>
            <a:endParaRPr lang="tr-TR" dirty="0"/>
          </a:p>
        </p:txBody>
      </p:sp>
    </p:spTree>
    <p:extLst>
      <p:ext uri="{BB962C8B-B14F-4D97-AF65-F5344CB8AC3E}">
        <p14:creationId xmlns:p14="http://schemas.microsoft.com/office/powerpoint/2010/main" val="1668484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800" dirty="0"/>
              <a:t>Geri Kazanılabilir Cam ve Cam Mamulleri</a:t>
            </a:r>
          </a:p>
        </p:txBody>
      </p:sp>
      <p:sp>
        <p:nvSpPr>
          <p:cNvPr id="3" name="İçerik Yer Tutucusu 2"/>
          <p:cNvSpPr>
            <a:spLocks noGrp="1"/>
          </p:cNvSpPr>
          <p:nvPr>
            <p:ph idx="1"/>
          </p:nvPr>
        </p:nvSpPr>
        <p:spPr/>
        <p:txBody>
          <a:bodyPr>
            <a:normAutofit fontScale="70000" lnSpcReduction="20000"/>
          </a:bodyPr>
          <a:lstStyle/>
          <a:p>
            <a:r>
              <a:rPr lang="tr-TR" sz="3400" dirty="0"/>
              <a:t>Geri Kazanılabilir Cam ve Cam Mamulleri</a:t>
            </a:r>
          </a:p>
          <a:p>
            <a:pPr lvl="1"/>
            <a:r>
              <a:rPr lang="tr-TR" sz="3200" dirty="0"/>
              <a:t>Kavanozlar</a:t>
            </a:r>
          </a:p>
          <a:p>
            <a:pPr lvl="1"/>
            <a:r>
              <a:rPr lang="tr-TR" sz="3200" dirty="0" smtClean="0"/>
              <a:t>Bardaklar</a:t>
            </a:r>
            <a:endParaRPr lang="tr-TR" sz="3200" dirty="0"/>
          </a:p>
          <a:p>
            <a:r>
              <a:rPr lang="tr-TR" sz="3400" dirty="0"/>
              <a:t>Ayrı biriktirme sırasında camdan olmayan kısımlar cam toplama kaplarına atılmamalıdır. Atılan cam malzemelerin içi boş olmalıdır. Yoksa içindeki kalıntılar çürür, kokuşur ve hijyenik sorunlar yaratabilir.</a:t>
            </a:r>
          </a:p>
          <a:p>
            <a:r>
              <a:rPr lang="tr-TR" sz="3400" dirty="0"/>
              <a:t> </a:t>
            </a:r>
            <a:r>
              <a:rPr lang="tr-TR" sz="3400" dirty="0" smtClean="0"/>
              <a:t>Etiketler </a:t>
            </a:r>
            <a:r>
              <a:rPr lang="tr-TR" sz="3400" dirty="0"/>
              <a:t>önemli değildir. Cam eritilirken, tamamen yok olurlar.</a:t>
            </a:r>
          </a:p>
          <a:p>
            <a:r>
              <a:rPr lang="tr-TR" sz="3400" dirty="0"/>
              <a:t>Cam toplama kumbaralarına şişeleri atarken dikkatli olmak zorundayız, ki ilerde renklerine (yeşil, kahverengi, renksiz ) göre ayırım yaparken zorluk çıkmasın.</a:t>
            </a:r>
          </a:p>
          <a:p>
            <a:endParaRPr lang="tr-TR" sz="3400" dirty="0"/>
          </a:p>
        </p:txBody>
      </p:sp>
    </p:spTree>
    <p:extLst>
      <p:ext uri="{BB962C8B-B14F-4D97-AF65-F5344CB8AC3E}">
        <p14:creationId xmlns:p14="http://schemas.microsoft.com/office/powerpoint/2010/main" val="2405598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400" dirty="0"/>
              <a:t>Geri Kazanılmayan Cam ve Mamulleri</a:t>
            </a:r>
          </a:p>
        </p:txBody>
      </p:sp>
      <p:sp>
        <p:nvSpPr>
          <p:cNvPr id="3" name="İçerik Yer Tutucusu 2"/>
          <p:cNvSpPr>
            <a:spLocks noGrp="1"/>
          </p:cNvSpPr>
          <p:nvPr>
            <p:ph idx="1"/>
          </p:nvPr>
        </p:nvSpPr>
        <p:spPr/>
        <p:txBody>
          <a:bodyPr>
            <a:normAutofit/>
          </a:bodyPr>
          <a:lstStyle/>
          <a:p>
            <a:r>
              <a:rPr lang="tr-TR" dirty="0" err="1" smtClean="0"/>
              <a:t>Ampül</a:t>
            </a:r>
            <a:r>
              <a:rPr lang="tr-TR" dirty="0" smtClean="0"/>
              <a:t> </a:t>
            </a:r>
            <a:r>
              <a:rPr lang="tr-TR" dirty="0"/>
              <a:t>ve </a:t>
            </a:r>
            <a:r>
              <a:rPr lang="tr-TR" dirty="0" err="1"/>
              <a:t>florosans</a:t>
            </a:r>
            <a:r>
              <a:rPr lang="tr-TR" dirty="0"/>
              <a:t> lambaları</a:t>
            </a:r>
          </a:p>
          <a:p>
            <a:r>
              <a:rPr lang="tr-TR" dirty="0"/>
              <a:t>Pencere camları, cam yapı malzemesi</a:t>
            </a:r>
          </a:p>
          <a:p>
            <a:r>
              <a:rPr lang="tr-TR" dirty="0"/>
              <a:t>Aynalar</a:t>
            </a:r>
          </a:p>
          <a:p>
            <a:r>
              <a:rPr lang="tr-TR" dirty="0"/>
              <a:t>Optik camlar, ısıya dayanıklı camlar</a:t>
            </a:r>
          </a:p>
          <a:p>
            <a:r>
              <a:rPr lang="tr-TR" dirty="0"/>
              <a:t>Telli camlar</a:t>
            </a:r>
          </a:p>
          <a:p>
            <a:r>
              <a:rPr lang="tr-TR" dirty="0" smtClean="0"/>
              <a:t>Şişelerle </a:t>
            </a:r>
            <a:r>
              <a:rPr lang="tr-TR" dirty="0"/>
              <a:t>veya cam kaplarla alış veriş yapılmalı, kullan at tüketim davranışı terk edilmelidir.</a:t>
            </a:r>
          </a:p>
          <a:p>
            <a:endParaRPr lang="tr-TR" dirty="0"/>
          </a:p>
        </p:txBody>
      </p:sp>
    </p:spTree>
    <p:extLst>
      <p:ext uri="{BB962C8B-B14F-4D97-AF65-F5344CB8AC3E}">
        <p14:creationId xmlns:p14="http://schemas.microsoft.com/office/powerpoint/2010/main" val="283047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AMBALAJLAMA</a:t>
            </a:r>
            <a:endParaRPr lang="tr-TR" dirty="0"/>
          </a:p>
        </p:txBody>
      </p:sp>
      <p:sp>
        <p:nvSpPr>
          <p:cNvPr id="3" name="İçerik Yer Tutucusu 2"/>
          <p:cNvSpPr>
            <a:spLocks noGrp="1"/>
          </p:cNvSpPr>
          <p:nvPr>
            <p:ph idx="1"/>
          </p:nvPr>
        </p:nvSpPr>
        <p:spPr/>
        <p:txBody>
          <a:bodyPr>
            <a:normAutofit fontScale="92500" lnSpcReduction="10000"/>
          </a:bodyPr>
          <a:lstStyle/>
          <a:p>
            <a:r>
              <a:rPr lang="tr-TR" dirty="0"/>
              <a:t>Ambalaj, ürünlerin maliyetlerini etkileyen ve satışları arttırmada rolü çok büyük olan önemli bir bütünleyicidir. Çağdaş ekonomilerde ambalaj bir zorunluluktur. Ambalajın ayrıca fiyat artırım ve indirimlerinde talep elde etmede önemi büyüktür. Örneğin: diş macunu ürünü ambalajını büyüterek “aynı fiyata şimdi (+%20)” daha çok şeklinde promosyon yapabilir. Ambalajlama, depolama, stoklama, taşıma gibi fiziksel dağıtım faaliyetlerini kolaylaştırır, toplum sağlığını korumaya yardımcı olur. Üretici, toptancı, perakendecilerin mallarının satışlarına, kullanıcıların saklamasına, eski ürünler için yeni pazarlar geliştirilmesine, yeni ürün geliştirmeye ve ihracatın artışına yardımcı olur, bu yönleriyle ülke ekonomisine katkı sağlar.</a:t>
            </a:r>
          </a:p>
        </p:txBody>
      </p:sp>
    </p:spTree>
    <p:extLst>
      <p:ext uri="{BB962C8B-B14F-4D97-AF65-F5344CB8AC3E}">
        <p14:creationId xmlns:p14="http://schemas.microsoft.com/office/powerpoint/2010/main" val="1881679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400" dirty="0"/>
              <a:t>Geri Kazanılmayan Cam ve Mamulleri</a:t>
            </a:r>
          </a:p>
        </p:txBody>
      </p:sp>
      <p:pic>
        <p:nvPicPr>
          <p:cNvPr id="4" name="image13.png"/>
          <p:cNvPicPr>
            <a:picLocks noGrp="1"/>
          </p:cNvPicPr>
          <p:nvPr>
            <p:ph idx="1"/>
          </p:nvPr>
        </p:nvPicPr>
        <p:blipFill>
          <a:blip r:embed="rId2" cstate="print"/>
          <a:stretch>
            <a:fillRect/>
          </a:stretch>
        </p:blipFill>
        <p:spPr>
          <a:xfrm>
            <a:off x="1115616" y="1916832"/>
            <a:ext cx="6408712" cy="4752528"/>
          </a:xfrm>
          <a:prstGeom prst="rect">
            <a:avLst/>
          </a:prstGeom>
        </p:spPr>
      </p:pic>
    </p:spTree>
    <p:extLst>
      <p:ext uri="{BB962C8B-B14F-4D97-AF65-F5344CB8AC3E}">
        <p14:creationId xmlns:p14="http://schemas.microsoft.com/office/powerpoint/2010/main" val="3302679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Cam Ambalajların Geri Dönüşümü</a:t>
            </a:r>
          </a:p>
        </p:txBody>
      </p:sp>
      <p:sp>
        <p:nvSpPr>
          <p:cNvPr id="3" name="İçerik Yer Tutucusu 2"/>
          <p:cNvSpPr>
            <a:spLocks noGrp="1"/>
          </p:cNvSpPr>
          <p:nvPr>
            <p:ph idx="1"/>
          </p:nvPr>
        </p:nvSpPr>
        <p:spPr/>
        <p:txBody>
          <a:bodyPr>
            <a:normAutofit fontScale="92500" lnSpcReduction="20000"/>
          </a:bodyPr>
          <a:lstStyle/>
          <a:p>
            <a:r>
              <a:rPr lang="tr-TR" dirty="0" smtClean="0"/>
              <a:t>Camlar </a:t>
            </a:r>
            <a:r>
              <a:rPr lang="tr-TR" dirty="0"/>
              <a:t>genellikle elle ayırma yöntemi ile plastik ve kağıtlardan ayrılırlar. Elle ayırma yöntemi ile camlar renklerine göre de ayrılır </a:t>
            </a:r>
          </a:p>
          <a:p>
            <a:r>
              <a:rPr lang="tr-TR" dirty="0" smtClean="0"/>
              <a:t>Kırılmamış </a:t>
            </a:r>
            <a:r>
              <a:rPr lang="tr-TR" dirty="0"/>
              <a:t>olarak ayrılan veya depozitolu şişeler sağlam oldukları için ait oldukları firmalara geri gönderilirler ve buralarda şişeler yıkanıp, kurutulduktan sonra tekrar kullanılırlar. Yeniden kullanımı mümkün olmayan renksiz camlar yıkanıp öğütüldükten sonra cam fabrikalarında tekrar işlem görerek yeni ürün haline gelir .</a:t>
            </a:r>
          </a:p>
          <a:p>
            <a:r>
              <a:rPr lang="tr-TR" dirty="0" smtClean="0"/>
              <a:t>Kırık </a:t>
            </a:r>
            <a:r>
              <a:rPr lang="tr-TR" dirty="0"/>
              <a:t>cam parçaları ise yol yapımında, binaların yapımında kullanılan tuğlalarda, </a:t>
            </a:r>
            <a:r>
              <a:rPr lang="tr-TR" dirty="0" err="1"/>
              <a:t>izolasyonuda</a:t>
            </a:r>
            <a:r>
              <a:rPr lang="tr-TR" dirty="0"/>
              <a:t> ‘camdan-yün’ denilen şekli ile kullanılır. Şişe-Cam Grubu, bayileri kanalı ile her yıl yaklaşık 65-70 bin ton atık camı işleyerek tekrar geri kazanıyor. Cam şişe kazanım oranı %36.</a:t>
            </a:r>
          </a:p>
          <a:p>
            <a:endParaRPr lang="tr-TR" dirty="0"/>
          </a:p>
        </p:txBody>
      </p:sp>
    </p:spTree>
    <p:extLst>
      <p:ext uri="{BB962C8B-B14F-4D97-AF65-F5344CB8AC3E}">
        <p14:creationId xmlns:p14="http://schemas.microsoft.com/office/powerpoint/2010/main" val="1245935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Cam Ambalajların Geri Dönüşümü</a:t>
            </a:r>
          </a:p>
        </p:txBody>
      </p:sp>
      <p:pic>
        <p:nvPicPr>
          <p:cNvPr id="4" name="image14.jpeg"/>
          <p:cNvPicPr>
            <a:picLocks noGrp="1"/>
          </p:cNvPicPr>
          <p:nvPr>
            <p:ph idx="1"/>
          </p:nvPr>
        </p:nvPicPr>
        <p:blipFill>
          <a:blip r:embed="rId2" cstate="print"/>
          <a:stretch>
            <a:fillRect/>
          </a:stretch>
        </p:blipFill>
        <p:spPr>
          <a:xfrm>
            <a:off x="2051720" y="1772816"/>
            <a:ext cx="4536504" cy="4968552"/>
          </a:xfrm>
          <a:prstGeom prst="rect">
            <a:avLst/>
          </a:prstGeom>
        </p:spPr>
      </p:pic>
    </p:spTree>
    <p:extLst>
      <p:ext uri="{BB962C8B-B14F-4D97-AF65-F5344CB8AC3E}">
        <p14:creationId xmlns:p14="http://schemas.microsoft.com/office/powerpoint/2010/main" val="1557007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Kağıt Esaslı Ambalaj Materyalleri</a:t>
            </a:r>
          </a:p>
        </p:txBody>
      </p:sp>
      <p:sp>
        <p:nvSpPr>
          <p:cNvPr id="3" name="İçerik Yer Tutucusu 2"/>
          <p:cNvSpPr>
            <a:spLocks noGrp="1"/>
          </p:cNvSpPr>
          <p:nvPr>
            <p:ph idx="1"/>
          </p:nvPr>
        </p:nvSpPr>
        <p:spPr/>
        <p:txBody>
          <a:bodyPr>
            <a:normAutofit/>
          </a:bodyPr>
          <a:lstStyle/>
          <a:p>
            <a:r>
              <a:rPr lang="tr-TR" dirty="0" smtClean="0"/>
              <a:t>Ambalajlamada </a:t>
            </a:r>
            <a:r>
              <a:rPr lang="tr-TR" dirty="0"/>
              <a:t>kullanılan kağıt ve levhaların çoğu odun bazlıdır. Geri dönüşümlü kağıttan yapılan levhalar da vardır, fakat gıda ile direk temasta bulunmazlar.</a:t>
            </a:r>
          </a:p>
          <a:p>
            <a:r>
              <a:rPr lang="tr-TR" dirty="0" smtClean="0"/>
              <a:t>Kağıt </a:t>
            </a:r>
            <a:r>
              <a:rPr lang="tr-TR" dirty="0"/>
              <a:t>hamuru, odundan mekanik bir işlem ile elde edilir. Bu elde edilen hamur alkalin çözeltisi ile işlem görürse SÜLFAT hamuru; asit çözeltisi ile işlem görürse SÜLFİT hamuru elde edilir. Sülfat hamurundan elde edilen kağıt, sülfit hamurundan elde edilen kağıda göre daha sert ve dayanıklıdır.</a:t>
            </a:r>
          </a:p>
          <a:p>
            <a:endParaRPr lang="tr-TR" dirty="0"/>
          </a:p>
        </p:txBody>
      </p:sp>
    </p:spTree>
    <p:extLst>
      <p:ext uri="{BB962C8B-B14F-4D97-AF65-F5344CB8AC3E}">
        <p14:creationId xmlns:p14="http://schemas.microsoft.com/office/powerpoint/2010/main" val="127006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Ambalajlama işlemlerinde en çok kullanılan ambalaj kağıtları</a:t>
            </a:r>
          </a:p>
        </p:txBody>
      </p:sp>
      <p:sp>
        <p:nvSpPr>
          <p:cNvPr id="3" name="İçerik Yer Tutucusu 2"/>
          <p:cNvSpPr>
            <a:spLocks noGrp="1"/>
          </p:cNvSpPr>
          <p:nvPr>
            <p:ph idx="1"/>
          </p:nvPr>
        </p:nvSpPr>
        <p:spPr/>
        <p:txBody>
          <a:bodyPr>
            <a:normAutofit lnSpcReduction="10000"/>
          </a:bodyPr>
          <a:lstStyle/>
          <a:p>
            <a:r>
              <a:rPr lang="tr-TR" dirty="0" smtClean="0"/>
              <a:t>Ambalajlama </a:t>
            </a:r>
            <a:r>
              <a:rPr lang="tr-TR" dirty="0"/>
              <a:t>işlemlerinde en çok kullanılan ambalaj kağıtları</a:t>
            </a:r>
          </a:p>
          <a:p>
            <a:pPr lvl="1"/>
            <a:r>
              <a:rPr lang="tr-TR" dirty="0"/>
              <a:t>Kraft  kağıdı: Mekanik dayanıklılığı iyi  olan genel amaçlı  bir  paketleme  kağıdıdır.</a:t>
            </a:r>
          </a:p>
          <a:p>
            <a:pPr lvl="1"/>
            <a:r>
              <a:rPr lang="tr-TR" dirty="0"/>
              <a:t>Genellikle un, şeker, sebze ve meyvelerde kullanılır.</a:t>
            </a:r>
          </a:p>
          <a:p>
            <a:pPr lvl="1"/>
            <a:r>
              <a:rPr lang="tr-TR" dirty="0"/>
              <a:t>Sülfit </a:t>
            </a:r>
            <a:r>
              <a:rPr lang="tr-TR" dirty="0" err="1"/>
              <a:t>kağıdı:Kraft</a:t>
            </a:r>
            <a:r>
              <a:rPr lang="tr-TR" dirty="0"/>
              <a:t> kadar dayanıklı olmayan bir genel paketleme kağıdıdır. Sebze meyve paketlemede ve bisküvi ambalajlarında iç kağıt olarak kullanılır.</a:t>
            </a:r>
          </a:p>
          <a:p>
            <a:pPr lvl="1"/>
            <a:r>
              <a:rPr lang="tr-TR" dirty="0"/>
              <a:t>Yağ geçirmez kağıt: sıkı bir yapıya sahip olması için ciddi mekanik işlemlerden geçirilir. Et, balık ve süt ürünleri paketlemesinde kullanılır</a:t>
            </a:r>
            <a:r>
              <a:rPr lang="tr-TR" dirty="0" smtClean="0"/>
              <a:t>.</a:t>
            </a:r>
            <a:endParaRPr lang="tr-TR" dirty="0"/>
          </a:p>
        </p:txBody>
      </p:sp>
    </p:spTree>
    <p:extLst>
      <p:ext uri="{BB962C8B-B14F-4D97-AF65-F5344CB8AC3E}">
        <p14:creationId xmlns:p14="http://schemas.microsoft.com/office/powerpoint/2010/main" val="2054190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Ambalajlama işlemlerinde en çok kullanılan ambalaj kağıtları</a:t>
            </a:r>
          </a:p>
        </p:txBody>
      </p:sp>
      <p:sp>
        <p:nvSpPr>
          <p:cNvPr id="3" name="İçerik Yer Tutucusu 2"/>
          <p:cNvSpPr>
            <a:spLocks noGrp="1"/>
          </p:cNvSpPr>
          <p:nvPr>
            <p:ph idx="1"/>
          </p:nvPr>
        </p:nvSpPr>
        <p:spPr/>
        <p:txBody>
          <a:bodyPr>
            <a:normAutofit fontScale="92500"/>
          </a:bodyPr>
          <a:lstStyle/>
          <a:p>
            <a:pPr lvl="1"/>
            <a:r>
              <a:rPr lang="tr-TR" dirty="0"/>
              <a:t>Bitkisel parşömen: </a:t>
            </a:r>
            <a:r>
              <a:rPr lang="tr-TR" dirty="0" err="1"/>
              <a:t>gözenekliliği</a:t>
            </a:r>
            <a:r>
              <a:rPr lang="tr-TR" dirty="0"/>
              <a:t> azaltır ve yağ direncini artırır. Yağ geçirmez kağıttan daha iyi bir nem direncine sahiptir.</a:t>
            </a:r>
          </a:p>
          <a:p>
            <a:pPr lvl="1"/>
            <a:r>
              <a:rPr lang="tr-TR" dirty="0"/>
              <a:t>İnce kağıt: Açık yapılı bir kağıttır. Hassas yapıdaki ürünlere destekleyici bir koruma sağlamak için kullanılır. Ör: Meyve, sebze </a:t>
            </a:r>
            <a:r>
              <a:rPr lang="tr-TR" dirty="0" err="1"/>
              <a:t>v.b</a:t>
            </a:r>
            <a:r>
              <a:rPr lang="tr-TR" dirty="0"/>
              <a:t>.</a:t>
            </a:r>
          </a:p>
          <a:p>
            <a:pPr lvl="1"/>
            <a:r>
              <a:rPr lang="tr-TR" dirty="0"/>
              <a:t>Neme dayanıklı kağıtlar: Hamura reçine katılarak elde edilir. Diğer kağıtlara göre, ıslakken dayanıklılığını korur.</a:t>
            </a:r>
          </a:p>
          <a:p>
            <a:pPr lvl="1"/>
            <a:r>
              <a:rPr lang="tr-TR" dirty="0"/>
              <a:t>Kaplanmış kağıtlar: En yaygın görülen çeşitleri şunlardır:</a:t>
            </a:r>
          </a:p>
          <a:p>
            <a:pPr lvl="2"/>
            <a:r>
              <a:rPr lang="tr-TR" dirty="0" err="1"/>
              <a:t>Mumlanmış</a:t>
            </a:r>
            <a:r>
              <a:rPr lang="tr-TR" dirty="0"/>
              <a:t> kağıt: Isı geçirmez; suya ve su buharına karşı orta düzeyde bir  direnç sağlar.</a:t>
            </a:r>
          </a:p>
          <a:p>
            <a:pPr lvl="2"/>
            <a:r>
              <a:rPr lang="tr-TR" dirty="0"/>
              <a:t>Plastik kaplanmış kağıt: Kullanılan plastiğe göre farklı karakter gösterir. Su buharına, gazlara, uçuculara, yağlara vb. direnç sağlar.</a:t>
            </a:r>
          </a:p>
          <a:p>
            <a:endParaRPr lang="tr-TR" dirty="0"/>
          </a:p>
        </p:txBody>
      </p:sp>
    </p:spTree>
    <p:extLst>
      <p:ext uri="{BB962C8B-B14F-4D97-AF65-F5344CB8AC3E}">
        <p14:creationId xmlns:p14="http://schemas.microsoft.com/office/powerpoint/2010/main" val="1340759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Kağıt Levhalar (Katlanabilir Kutu Levhalar)</a:t>
            </a:r>
          </a:p>
        </p:txBody>
      </p:sp>
      <p:sp>
        <p:nvSpPr>
          <p:cNvPr id="3" name="İçerik Yer Tutucusu 2"/>
          <p:cNvSpPr>
            <a:spLocks noGrp="1"/>
          </p:cNvSpPr>
          <p:nvPr>
            <p:ph idx="1"/>
          </p:nvPr>
        </p:nvSpPr>
        <p:spPr/>
        <p:txBody>
          <a:bodyPr>
            <a:normAutofit fontScale="70000" lnSpcReduction="20000"/>
          </a:bodyPr>
          <a:lstStyle/>
          <a:p>
            <a:r>
              <a:rPr lang="tr-TR" sz="3400" dirty="0" smtClean="0"/>
              <a:t>En </a:t>
            </a:r>
            <a:r>
              <a:rPr lang="tr-TR" sz="3400" dirty="0"/>
              <a:t>fazla 0.30 mm kalınlığındadır. Üç ana çeşidi vardır:</a:t>
            </a:r>
          </a:p>
          <a:p>
            <a:pPr lvl="1"/>
            <a:r>
              <a:rPr lang="tr-TR" sz="3200" dirty="0"/>
              <a:t> </a:t>
            </a:r>
            <a:r>
              <a:rPr lang="tr-TR" sz="3200" dirty="0" smtClean="0"/>
              <a:t>Zayıf </a:t>
            </a:r>
            <a:r>
              <a:rPr lang="tr-TR" sz="3200" dirty="0"/>
              <a:t>levha: Geri dönüşümlü kağıttan elde edilir. Bulanık gri bir renge sahiptir ve mekanik olarak zayıftır. Çok seyrek olarak doğrudan gıdayla temas eden yüzeyde bulunur. Daha çok önceden paketlenmiş bir gıdayı korumak için kullanılır. Ör: Kahvaltı gevrekleri.</a:t>
            </a:r>
          </a:p>
          <a:p>
            <a:pPr lvl="1"/>
            <a:r>
              <a:rPr lang="tr-TR" sz="3200" dirty="0"/>
              <a:t> </a:t>
            </a:r>
            <a:r>
              <a:rPr lang="tr-TR" sz="3200" dirty="0" smtClean="0"/>
              <a:t>Dubleks </a:t>
            </a:r>
            <a:r>
              <a:rPr lang="tr-TR" sz="3200" dirty="0"/>
              <a:t>levha: Kullanılmış kağıt ve saf hamur karışımından oluşur. Bazı dondurulmuş gıdalar, bisküviler, kekler ve benzeri ürünler için kullanılır.</a:t>
            </a:r>
          </a:p>
          <a:p>
            <a:pPr lvl="1"/>
            <a:r>
              <a:rPr lang="tr-TR" sz="3200" dirty="0"/>
              <a:t> </a:t>
            </a:r>
            <a:r>
              <a:rPr lang="tr-TR" sz="3200" dirty="0" smtClean="0"/>
              <a:t>Katı </a:t>
            </a:r>
            <a:r>
              <a:rPr lang="tr-TR" sz="3200" dirty="0"/>
              <a:t>beyaz levha: Tümü tamamen açılmış kimyasal hamurdan elde edilir. Bazı donmuş gıdalar ve özel koruma isteyen diğer gıdalar için kullanılır. En sık kullanılan kağıt levha çeşidi kartondur.</a:t>
            </a:r>
          </a:p>
          <a:p>
            <a:endParaRPr lang="tr-TR" sz="3400" dirty="0"/>
          </a:p>
        </p:txBody>
      </p:sp>
    </p:spTree>
    <p:extLst>
      <p:ext uri="{BB962C8B-B14F-4D97-AF65-F5344CB8AC3E}">
        <p14:creationId xmlns:p14="http://schemas.microsoft.com/office/powerpoint/2010/main" val="12585418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Kağıt Levhalar (Katlanabilir Kutu Levhalar)</a:t>
            </a:r>
          </a:p>
        </p:txBody>
      </p:sp>
      <p:sp>
        <p:nvSpPr>
          <p:cNvPr id="3" name="İçerik Yer Tutucusu 2"/>
          <p:cNvSpPr>
            <a:spLocks noGrp="1"/>
          </p:cNvSpPr>
          <p:nvPr>
            <p:ph idx="1"/>
          </p:nvPr>
        </p:nvSpPr>
        <p:spPr/>
        <p:txBody>
          <a:bodyPr>
            <a:normAutofit fontScale="62500" lnSpcReduction="20000"/>
          </a:bodyPr>
          <a:lstStyle/>
          <a:p>
            <a:pPr lvl="1"/>
            <a:r>
              <a:rPr lang="tr-TR" sz="3200" dirty="0"/>
              <a:t>Şekil verilmiş kaplar: Suyla işlem görmüş kağıt hamuruna, basınçla veya vakumla şekil vererek ve kurutarak elde edilir. Koruyucu özellikleri iyidir ve kap içinde hareketi en aza indirger. Ör: Yumurta kapları, kağıt sepetler , meyve kutuları ve cam şişeler için kutular.</a:t>
            </a:r>
          </a:p>
          <a:p>
            <a:pPr lvl="1"/>
            <a:r>
              <a:rPr lang="tr-TR" sz="3200" dirty="0" smtClean="0"/>
              <a:t>Oluklu </a:t>
            </a:r>
            <a:r>
              <a:rPr lang="tr-TR" sz="3200" dirty="0"/>
              <a:t>mukavva: Bir veya daha fazla katman, düz kağıt levha arasına </a:t>
            </a:r>
            <a:r>
              <a:rPr lang="tr-TR" sz="3200" dirty="0" err="1"/>
              <a:t>oluklanmış</a:t>
            </a:r>
            <a:r>
              <a:rPr lang="tr-TR" sz="3200" dirty="0"/>
              <a:t> materyalden oluşur. Kullanılan mukavvanın yapısı, gereken sertliğe ve desteğe bağlıdır. Mukavvalar genellikle önceden ambalajlanmış ürünler için kullanılır. Ör: </a:t>
            </a:r>
            <a:r>
              <a:rPr lang="tr-TR" sz="3200" dirty="0" err="1"/>
              <a:t>konservelenmiş</a:t>
            </a:r>
            <a:r>
              <a:rPr lang="tr-TR" sz="3200" dirty="0"/>
              <a:t>, şişelenmiş veya </a:t>
            </a:r>
            <a:r>
              <a:rPr lang="tr-TR" sz="3200" dirty="0" err="1"/>
              <a:t>kartonlanmış</a:t>
            </a:r>
            <a:r>
              <a:rPr lang="tr-TR" sz="3200" dirty="0"/>
              <a:t> ürünler; tereyağı, meyve, sebze ve yumurta gibi gıdalar.</a:t>
            </a:r>
          </a:p>
          <a:p>
            <a:pPr lvl="1"/>
            <a:r>
              <a:rPr lang="tr-TR" sz="3200" dirty="0" smtClean="0"/>
              <a:t>Gelişmiş </a:t>
            </a:r>
            <a:r>
              <a:rPr lang="tr-TR" sz="3200" dirty="0"/>
              <a:t>Ambalajlar: Gelişmiş ambalajlar, genellikle birkaç ambalaj çeşidinin birleşiminden oluşur. Ör: Silindirik kağıt levhadan oluşan bir </a:t>
            </a:r>
            <a:r>
              <a:rPr lang="tr-TR" sz="3200" dirty="0" err="1"/>
              <a:t>gövde,ve</a:t>
            </a:r>
            <a:r>
              <a:rPr lang="tr-TR" sz="3200" dirty="0"/>
              <a:t> metal ya da plastikten oluşan bir taban gibi… tuz ambalajları, çikolata, dondurma, meyve suyu vs.</a:t>
            </a:r>
          </a:p>
        </p:txBody>
      </p:sp>
    </p:spTree>
    <p:extLst>
      <p:ext uri="{BB962C8B-B14F-4D97-AF65-F5344CB8AC3E}">
        <p14:creationId xmlns:p14="http://schemas.microsoft.com/office/powerpoint/2010/main" val="42570094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Kağıt Ambalajın Geri Kazanımı</a:t>
            </a:r>
          </a:p>
        </p:txBody>
      </p:sp>
      <p:sp>
        <p:nvSpPr>
          <p:cNvPr id="3" name="İçerik Yer Tutucusu 2"/>
          <p:cNvSpPr>
            <a:spLocks noGrp="1"/>
          </p:cNvSpPr>
          <p:nvPr>
            <p:ph idx="1"/>
          </p:nvPr>
        </p:nvSpPr>
        <p:spPr/>
        <p:txBody>
          <a:bodyPr>
            <a:normAutofit fontScale="77500" lnSpcReduction="20000"/>
          </a:bodyPr>
          <a:lstStyle/>
          <a:p>
            <a:r>
              <a:rPr lang="tr-TR" sz="3400" dirty="0" smtClean="0"/>
              <a:t>Kullanılmış </a:t>
            </a:r>
            <a:r>
              <a:rPr lang="tr-TR" sz="3400" dirty="0"/>
              <a:t>kağıtların geri dönüşüm işlemi için düzgün bir program yapılmalıdır. Çünkü kullanılmış kağıtları toplama ve taşıma en büyük maliyeti oluşturur. Program doğru ve sağlıklı yapılmazsa geri dönüşüm maliyeti çok yüksek olur.</a:t>
            </a:r>
          </a:p>
          <a:p>
            <a:r>
              <a:rPr lang="tr-TR" sz="3400" dirty="0" smtClean="0"/>
              <a:t>Şehrin </a:t>
            </a:r>
            <a:r>
              <a:rPr lang="tr-TR" sz="3400" dirty="0"/>
              <a:t>belirli yerlerinde oluşturulacak merkezlerde kağıtlar kaynaktan mümkünse motorsuz araçlarla toplanmalıdır.</a:t>
            </a:r>
          </a:p>
          <a:p>
            <a:r>
              <a:rPr lang="tr-TR" sz="3400" dirty="0" smtClean="0"/>
              <a:t>Kağıtları </a:t>
            </a:r>
            <a:r>
              <a:rPr lang="tr-TR" sz="3400" dirty="0"/>
              <a:t>geri kazanma oranları aşağıda verilmiştir. Geri kazanma oranının en yüksek olduğu ülkeler Almanya, Avusturya, Norveç, Finlandiya ve İsveç’tir.</a:t>
            </a:r>
          </a:p>
          <a:p>
            <a:endParaRPr lang="tr-TR" sz="3400" dirty="0"/>
          </a:p>
        </p:txBody>
      </p:sp>
    </p:spTree>
    <p:extLst>
      <p:ext uri="{BB962C8B-B14F-4D97-AF65-F5344CB8AC3E}">
        <p14:creationId xmlns:p14="http://schemas.microsoft.com/office/powerpoint/2010/main" val="3644675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Metal Esaslı Ambalaj Materyalleri</a:t>
            </a:r>
          </a:p>
        </p:txBody>
      </p:sp>
      <p:sp>
        <p:nvSpPr>
          <p:cNvPr id="3" name="İçerik Yer Tutucusu 2"/>
          <p:cNvSpPr>
            <a:spLocks noGrp="1"/>
          </p:cNvSpPr>
          <p:nvPr>
            <p:ph idx="1"/>
          </p:nvPr>
        </p:nvSpPr>
        <p:spPr/>
        <p:txBody>
          <a:bodyPr>
            <a:normAutofit fontScale="77500" lnSpcReduction="20000"/>
          </a:bodyPr>
          <a:lstStyle/>
          <a:p>
            <a:r>
              <a:rPr lang="tr-TR" sz="3400" dirty="0" smtClean="0"/>
              <a:t>Metal </a:t>
            </a:r>
            <a:r>
              <a:rPr lang="tr-TR" sz="3400" dirty="0"/>
              <a:t>ambalajlar bir çok gıdada çok sık olarak kullanılmaktadır. Bugün konserve, reçel, hayvan mamaları, tatlılar, çaylar, kahveler, meşrubatlar ve spreyler gibi birçok ürünün saklanmasında metal ambalajlar kullanılmaktadır. Geri dönüşümlü olduklarından tekrar değerlendirilebilirler.</a:t>
            </a:r>
          </a:p>
          <a:p>
            <a:r>
              <a:rPr lang="tr-TR" sz="3400" dirty="0"/>
              <a:t>Metal esaslı ambalaj materyallerinin kullanımı hakkında Türk Gıda Kodeksinde (Madde 22) çeşitli tanımlamalar yapılmıştır ve ambalaj üretiminde bu tanımlamalara uyulması gerekmektedir</a:t>
            </a:r>
            <a:r>
              <a:rPr lang="tr-TR" sz="3400" dirty="0" smtClean="0"/>
              <a:t>.</a:t>
            </a:r>
            <a:endParaRPr lang="tr-TR" sz="3400" dirty="0"/>
          </a:p>
        </p:txBody>
      </p:sp>
    </p:spTree>
    <p:extLst>
      <p:ext uri="{BB962C8B-B14F-4D97-AF65-F5344CB8AC3E}">
        <p14:creationId xmlns:p14="http://schemas.microsoft.com/office/powerpoint/2010/main" val="38232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AMBALAJLAMA</a:t>
            </a:r>
            <a:endParaRPr lang="tr-TR" dirty="0"/>
          </a:p>
        </p:txBody>
      </p:sp>
      <p:sp>
        <p:nvSpPr>
          <p:cNvPr id="3" name="İçerik Yer Tutucusu 2"/>
          <p:cNvSpPr>
            <a:spLocks noGrp="1"/>
          </p:cNvSpPr>
          <p:nvPr>
            <p:ph idx="1"/>
          </p:nvPr>
        </p:nvSpPr>
        <p:spPr/>
        <p:txBody>
          <a:bodyPr>
            <a:normAutofit/>
          </a:bodyPr>
          <a:lstStyle/>
          <a:p>
            <a:r>
              <a:rPr lang="tr-TR" dirty="0"/>
              <a:t>Ambalajlamanın önem kazanması;</a:t>
            </a:r>
          </a:p>
          <a:p>
            <a:pPr lvl="1"/>
            <a:r>
              <a:rPr lang="tr-TR" dirty="0"/>
              <a:t>Modern Pazar kavramının,</a:t>
            </a:r>
          </a:p>
          <a:p>
            <a:pPr lvl="1"/>
            <a:r>
              <a:rPr lang="tr-TR" dirty="0"/>
              <a:t>Self servis yönteminin,</a:t>
            </a:r>
          </a:p>
          <a:p>
            <a:pPr lvl="1"/>
            <a:r>
              <a:rPr lang="tr-TR" dirty="0"/>
              <a:t>Süpermarketlerin gelişmesi,</a:t>
            </a:r>
          </a:p>
          <a:p>
            <a:pPr lvl="1"/>
            <a:r>
              <a:rPr lang="tr-TR" dirty="0"/>
              <a:t>Çalışan kadın sayısının artması,</a:t>
            </a:r>
          </a:p>
          <a:p>
            <a:pPr lvl="1"/>
            <a:r>
              <a:rPr lang="tr-TR" dirty="0"/>
              <a:t>Tüketici gelir ve refahının artışı,</a:t>
            </a:r>
          </a:p>
          <a:p>
            <a:pPr lvl="1"/>
            <a:r>
              <a:rPr lang="tr-TR" dirty="0"/>
              <a:t>Ambalajlama endüstri ve teknolojisinin gelişimi (tetra pak kutu),</a:t>
            </a:r>
          </a:p>
          <a:p>
            <a:pPr lvl="1"/>
            <a:r>
              <a:rPr lang="tr-TR" dirty="0"/>
              <a:t>Üretimin çeşitlenmesi gibi ekonomik faktörlerden kaynaklanmıştır.</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204864"/>
            <a:ext cx="2784268" cy="216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4292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Metal Esaslı Ambalaj Materyallerinin Özellikleri</a:t>
            </a:r>
          </a:p>
        </p:txBody>
      </p:sp>
      <p:sp>
        <p:nvSpPr>
          <p:cNvPr id="3" name="İçerik Yer Tutucusu 2"/>
          <p:cNvSpPr>
            <a:spLocks noGrp="1"/>
          </p:cNvSpPr>
          <p:nvPr>
            <p:ph idx="1"/>
          </p:nvPr>
        </p:nvSpPr>
        <p:spPr/>
        <p:txBody>
          <a:bodyPr>
            <a:normAutofit fontScale="77500" lnSpcReduction="20000"/>
          </a:bodyPr>
          <a:lstStyle/>
          <a:p>
            <a:r>
              <a:rPr lang="tr-TR" sz="3400" dirty="0" smtClean="0"/>
              <a:t>SAC</a:t>
            </a:r>
            <a:r>
              <a:rPr lang="tr-TR" sz="3400" dirty="0"/>
              <a:t>: Çelik endüstrisinde üretilmiş çelik bloklar, </a:t>
            </a:r>
            <a:r>
              <a:rPr lang="tr-TR" sz="3400" dirty="0" err="1"/>
              <a:t>valsler</a:t>
            </a:r>
            <a:r>
              <a:rPr lang="tr-TR" sz="3400" dirty="0"/>
              <a:t> arasından </a:t>
            </a:r>
            <a:r>
              <a:rPr lang="tr-TR" sz="3400" dirty="0" err="1"/>
              <a:t>geçirilken</a:t>
            </a:r>
            <a:r>
              <a:rPr lang="tr-TR" sz="3400" dirty="0"/>
              <a:t> tavlanarak inceltilirler. 0.2-0.3 mm kalınlığında veya daha ince sac haline getirilirler. Bobin haline getirilen sac ya ergimiş kalaya daldırılarak yada elektrolitik yolla kalayla kaplanır. Kalayla kaplama nedeni dayanıklılık kazandırmaktır.</a:t>
            </a:r>
          </a:p>
          <a:p>
            <a:r>
              <a:rPr lang="tr-TR" sz="3400" dirty="0" smtClean="0"/>
              <a:t>KALAYSIZ </a:t>
            </a:r>
            <a:r>
              <a:rPr lang="tr-TR" sz="3400" dirty="0"/>
              <a:t>TENEKE: TFS (Tin </a:t>
            </a:r>
            <a:r>
              <a:rPr lang="tr-TR" sz="3400" dirty="0" err="1"/>
              <a:t>Free</a:t>
            </a:r>
            <a:r>
              <a:rPr lang="tr-TR" sz="3400" dirty="0"/>
              <a:t> Steel) işaretiyle tanınan teneke, kalaylı tenekenin tüm özelliklerinin taşır, sadece kalayla kaplanmamıştır. Yüzey kalay yerine çok ince bir krom veya krom oksit tabakasıyla kaplanmaktadır</a:t>
            </a:r>
            <a:r>
              <a:rPr lang="tr-TR" sz="3400" dirty="0" smtClean="0"/>
              <a:t>.</a:t>
            </a:r>
            <a:endParaRPr lang="tr-TR" sz="3400" dirty="0"/>
          </a:p>
        </p:txBody>
      </p:sp>
    </p:spTree>
    <p:extLst>
      <p:ext uri="{BB962C8B-B14F-4D97-AF65-F5344CB8AC3E}">
        <p14:creationId xmlns:p14="http://schemas.microsoft.com/office/powerpoint/2010/main" val="22293890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dirty="0"/>
              <a:t>Metal Esaslı Ambalaj Materyallerinin Özellikleri</a:t>
            </a:r>
          </a:p>
        </p:txBody>
      </p:sp>
      <p:sp>
        <p:nvSpPr>
          <p:cNvPr id="3" name="İçerik Yer Tutucusu 2"/>
          <p:cNvSpPr>
            <a:spLocks noGrp="1"/>
          </p:cNvSpPr>
          <p:nvPr>
            <p:ph idx="1"/>
          </p:nvPr>
        </p:nvSpPr>
        <p:spPr/>
        <p:txBody>
          <a:bodyPr>
            <a:normAutofit fontScale="92500" lnSpcReduction="20000"/>
          </a:bodyPr>
          <a:lstStyle/>
          <a:p>
            <a:r>
              <a:rPr lang="tr-TR" sz="3400" dirty="0"/>
              <a:t>ALÜMİNYUM: Gıda endüstrisinde genelde en yaygın kullanılan ambalaj materyallerinden </a:t>
            </a:r>
            <a:r>
              <a:rPr lang="tr-TR" sz="3400" dirty="0" err="1"/>
              <a:t>birisidir.Çoğunlukla</a:t>
            </a:r>
            <a:r>
              <a:rPr lang="tr-TR" sz="3400" dirty="0"/>
              <a:t> kalaylı tenekeye göre daha pahalıdır. Hafif ve yumuşaktır, kolay şekil verilebilmektedir. Alüminyum, şerit halinde yırtılarak kolaylıkla açılabilen kutu kapağı üretiminde yaygın kullanım alanı bulmuştur.</a:t>
            </a:r>
          </a:p>
          <a:p>
            <a:r>
              <a:rPr lang="tr-TR" sz="3400" dirty="0"/>
              <a:t>Kullanılan kabın gaz, buhar ve benzer formdaki maddeleri ayrıca mikroorganizmaları geçirmemesi gerekir.</a:t>
            </a:r>
          </a:p>
        </p:txBody>
      </p:sp>
    </p:spTree>
    <p:extLst>
      <p:ext uri="{BB962C8B-B14F-4D97-AF65-F5344CB8AC3E}">
        <p14:creationId xmlns:p14="http://schemas.microsoft.com/office/powerpoint/2010/main" val="21613667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Metal Ambalajın Geri Kazanımı</a:t>
            </a:r>
          </a:p>
        </p:txBody>
      </p:sp>
      <p:sp>
        <p:nvSpPr>
          <p:cNvPr id="3" name="İçerik Yer Tutucusu 2"/>
          <p:cNvSpPr>
            <a:spLocks noGrp="1"/>
          </p:cNvSpPr>
          <p:nvPr>
            <p:ph idx="1"/>
          </p:nvPr>
        </p:nvSpPr>
        <p:spPr/>
        <p:txBody>
          <a:bodyPr>
            <a:normAutofit fontScale="62500" lnSpcReduction="20000"/>
          </a:bodyPr>
          <a:lstStyle/>
          <a:p>
            <a:r>
              <a:rPr lang="tr-TR" sz="3400" dirty="0" smtClean="0"/>
              <a:t>Alüminyum </a:t>
            </a:r>
            <a:r>
              <a:rPr lang="tr-TR" sz="3400" dirty="0"/>
              <a:t>ambalaj atıkları günlük hayatımızda sigara paketi yaldızı, uzun ömürlü  süt ambalajı, çeşitli çikolata, hazır gıda, </a:t>
            </a:r>
            <a:r>
              <a:rPr lang="tr-TR" sz="3400" dirty="0" err="1"/>
              <a:t>vb</a:t>
            </a:r>
            <a:r>
              <a:rPr lang="tr-TR" sz="3400" dirty="0"/>
              <a:t> paketlenmiş ürünlerin kullanımı sonunda "çöp" kutularında birikir.</a:t>
            </a:r>
          </a:p>
          <a:p>
            <a:r>
              <a:rPr lang="tr-TR" sz="3400" dirty="0"/>
              <a:t>Ambalaj atıkları iki yol ile ekonomiye geri kazandırılabilir:</a:t>
            </a:r>
          </a:p>
          <a:p>
            <a:pPr lvl="1"/>
            <a:r>
              <a:rPr lang="tr-TR" sz="3200" dirty="0"/>
              <a:t>Geri Dönüşüm (</a:t>
            </a:r>
            <a:r>
              <a:rPr lang="tr-TR" sz="3200" dirty="0" err="1"/>
              <a:t>recycling</a:t>
            </a:r>
            <a:r>
              <a:rPr lang="tr-TR" sz="3200" dirty="0"/>
              <a:t>),</a:t>
            </a:r>
          </a:p>
          <a:p>
            <a:pPr lvl="1"/>
            <a:r>
              <a:rPr lang="tr-TR" sz="3200" dirty="0"/>
              <a:t>Enerji kaynağı olarak kullanmak.</a:t>
            </a:r>
          </a:p>
          <a:p>
            <a:r>
              <a:rPr lang="tr-TR" sz="3400" dirty="0"/>
              <a:t>Geri Dönüşüm, sert ve yarı-sert alüminyum ambalaj atıklarının (meşrubat kutusu, kaplar vb.) geri kazanılmasında kullanılıyor.</a:t>
            </a:r>
          </a:p>
          <a:p>
            <a:r>
              <a:rPr lang="tr-TR" sz="3400" dirty="0"/>
              <a:t>Esnek (</a:t>
            </a:r>
            <a:r>
              <a:rPr lang="tr-TR" sz="3400" dirty="0" err="1"/>
              <a:t>flexible</a:t>
            </a:r>
            <a:r>
              <a:rPr lang="tr-TR" sz="3400" dirty="0"/>
              <a:t>) ambalajlar ise, "yakıt" olarak ekonomiye geri kazandırılıyor. Alüminyumun kolay okside olması "</a:t>
            </a:r>
            <a:r>
              <a:rPr lang="tr-TR" sz="3400" dirty="0" err="1"/>
              <a:t>inkenerasyon</a:t>
            </a:r>
            <a:r>
              <a:rPr lang="tr-TR" sz="3400" dirty="0"/>
              <a:t>" işlemi sonucunda yüksek enerji </a:t>
            </a:r>
            <a:r>
              <a:rPr lang="tr-TR" sz="3400" dirty="0" err="1"/>
              <a:t>eldesi</a:t>
            </a:r>
            <a:r>
              <a:rPr lang="tr-TR" sz="3400" dirty="0"/>
              <a:t> sağlamaktadır.</a:t>
            </a:r>
          </a:p>
          <a:p>
            <a:endParaRPr lang="tr-TR" sz="3400" dirty="0"/>
          </a:p>
        </p:txBody>
      </p:sp>
    </p:spTree>
    <p:extLst>
      <p:ext uri="{BB962C8B-B14F-4D97-AF65-F5344CB8AC3E}">
        <p14:creationId xmlns:p14="http://schemas.microsoft.com/office/powerpoint/2010/main" val="42762983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Metal Ambalajın Geri Kazanımı</a:t>
            </a:r>
          </a:p>
        </p:txBody>
      </p:sp>
      <p:pic>
        <p:nvPicPr>
          <p:cNvPr id="4" name="image15.jpeg"/>
          <p:cNvPicPr>
            <a:picLocks noGrp="1"/>
          </p:cNvPicPr>
          <p:nvPr>
            <p:ph idx="1"/>
          </p:nvPr>
        </p:nvPicPr>
        <p:blipFill>
          <a:blip r:embed="rId2" cstate="print"/>
          <a:stretch>
            <a:fillRect/>
          </a:stretch>
        </p:blipFill>
        <p:spPr>
          <a:xfrm>
            <a:off x="2557462" y="2115344"/>
            <a:ext cx="4029075" cy="4029075"/>
          </a:xfrm>
          <a:prstGeom prst="rect">
            <a:avLst/>
          </a:prstGeom>
        </p:spPr>
      </p:pic>
    </p:spTree>
    <p:extLst>
      <p:ext uri="{BB962C8B-B14F-4D97-AF65-F5344CB8AC3E}">
        <p14:creationId xmlns:p14="http://schemas.microsoft.com/office/powerpoint/2010/main" val="18553022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Metal Ambalajın Geri Kazanımı</a:t>
            </a:r>
          </a:p>
        </p:txBody>
      </p:sp>
      <p:sp>
        <p:nvSpPr>
          <p:cNvPr id="3" name="İçerik Yer Tutucusu 2"/>
          <p:cNvSpPr>
            <a:spLocks noGrp="1"/>
          </p:cNvSpPr>
          <p:nvPr>
            <p:ph idx="1"/>
          </p:nvPr>
        </p:nvSpPr>
        <p:spPr/>
        <p:txBody>
          <a:bodyPr>
            <a:normAutofit/>
          </a:bodyPr>
          <a:lstStyle/>
          <a:p>
            <a:r>
              <a:rPr lang="tr-TR" dirty="0"/>
              <a:t>Kullanılmış alüminyum ambalajlar katı atık değil, değerli bir malzemedir. Tekrar kazanılması gerekli en önemli maddelerden biridir. Tüm ambalaj malzemeleri üzerinde geri kazanma işareti olmalı ve geri kazanıldığında getirdiği avantajlar belirtilmelidir</a:t>
            </a:r>
            <a:r>
              <a:rPr lang="tr-TR" dirty="0" smtClean="0"/>
              <a:t>.</a:t>
            </a:r>
            <a:endParaRPr lang="tr-TR" dirty="0"/>
          </a:p>
        </p:txBody>
      </p:sp>
    </p:spTree>
    <p:extLst>
      <p:ext uri="{BB962C8B-B14F-4D97-AF65-F5344CB8AC3E}">
        <p14:creationId xmlns:p14="http://schemas.microsoft.com/office/powerpoint/2010/main" val="24591980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Metal Ambalajın Geri Kazanımı</a:t>
            </a:r>
          </a:p>
        </p:txBody>
      </p:sp>
      <p:sp>
        <p:nvSpPr>
          <p:cNvPr id="3" name="İçerik Yer Tutucusu 2"/>
          <p:cNvSpPr>
            <a:spLocks noGrp="1"/>
          </p:cNvSpPr>
          <p:nvPr>
            <p:ph idx="1"/>
          </p:nvPr>
        </p:nvSpPr>
        <p:spPr/>
        <p:txBody>
          <a:bodyPr>
            <a:normAutofit fontScale="92500" lnSpcReduction="20000"/>
          </a:bodyPr>
          <a:lstStyle/>
          <a:p>
            <a:endParaRPr lang="tr-TR" dirty="0"/>
          </a:p>
          <a:p>
            <a:r>
              <a:rPr lang="tr-TR" dirty="0"/>
              <a:t>Ambalaj atıklarının geri kazanılması bir proje olarak </a:t>
            </a:r>
            <a:r>
              <a:rPr lang="tr-TR" dirty="0" err="1"/>
              <a:t>yürütülmektedir.İçecek</a:t>
            </a:r>
            <a:r>
              <a:rPr lang="tr-TR" dirty="0"/>
              <a:t> ve gıda ürünlerini piyasaya sürenler ambalaj malzemeleri üzerine mutlaka gerekli her türlü bilgiyi açıkça belirtmelidirler.</a:t>
            </a:r>
          </a:p>
          <a:p>
            <a:r>
              <a:rPr lang="tr-TR" dirty="0" smtClean="0"/>
              <a:t>Alüminyum </a:t>
            </a:r>
            <a:r>
              <a:rPr lang="tr-TR" dirty="0"/>
              <a:t>içecek kutuları su ile çalkalanıp içi temizlendikten sonra ezilerek mavi renkli geri kazanma kutusuna veya torbasına konur. Ezilmeden konursa geri dönüşüm kabında büyük yer işgal eder. Taş, kağıt ve sigara gibi yabancı maddeler alüminyum kutu içine atılmamalıdır. Bu gibi maddeler geri kazanma işlemini ve maliyetini zorlaştırır ve artırır. Bu maddelerin ayıklanması oldukça zaman alıcıdır</a:t>
            </a:r>
            <a:r>
              <a:rPr lang="tr-TR" dirty="0" smtClean="0"/>
              <a:t>.</a:t>
            </a:r>
            <a:endParaRPr lang="tr-TR" dirty="0"/>
          </a:p>
        </p:txBody>
      </p:sp>
    </p:spTree>
    <p:extLst>
      <p:ext uri="{BB962C8B-B14F-4D97-AF65-F5344CB8AC3E}">
        <p14:creationId xmlns:p14="http://schemas.microsoft.com/office/powerpoint/2010/main" val="4186730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Metal Ambalajın Geri Kazanımı</a:t>
            </a:r>
          </a:p>
        </p:txBody>
      </p:sp>
      <p:sp>
        <p:nvSpPr>
          <p:cNvPr id="3" name="İçerik Yer Tutucusu 2"/>
          <p:cNvSpPr>
            <a:spLocks noGrp="1"/>
          </p:cNvSpPr>
          <p:nvPr>
            <p:ph idx="1"/>
          </p:nvPr>
        </p:nvSpPr>
        <p:spPr/>
        <p:txBody>
          <a:bodyPr>
            <a:normAutofit fontScale="92500"/>
          </a:bodyPr>
          <a:lstStyle/>
          <a:p>
            <a:endParaRPr lang="tr-TR" dirty="0"/>
          </a:p>
          <a:p>
            <a:r>
              <a:rPr lang="tr-TR" dirty="0"/>
              <a:t>Gıda ambalaj atıklarının en fazla oluştuğu yerler, insan trafiğinin yoğun olduğu apartmanlar, siteler, stadyumlar, yüzme havuzları, lokantalar, hazır yemek tesisleri, okullar, parklar, eğlence merkezleri, oyun salonları, oteller, büfeler, iş hanları, otogarlar, kamu ve özel kurum binaları, yurtlar ve okul kampüslerinin olduğu yerler alüminyum kutularının ve diğer ambalaj atıklarının en fazla oluştuğu yerlerdir. Bu gibi yerlerde uygun noktalara konacak geri kazanma kumbarası veya taşımalık ile ambalaj atıkları ve kullanılmış alüminyum birlikte ayrı toplanabilir.</a:t>
            </a:r>
          </a:p>
          <a:p>
            <a:endParaRPr lang="tr-TR" dirty="0"/>
          </a:p>
        </p:txBody>
      </p:sp>
    </p:spTree>
    <p:extLst>
      <p:ext uri="{BB962C8B-B14F-4D97-AF65-F5344CB8AC3E}">
        <p14:creationId xmlns:p14="http://schemas.microsoft.com/office/powerpoint/2010/main" val="3631344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Metal Ambalajın Geri Kazanımı</a:t>
            </a:r>
          </a:p>
        </p:txBody>
      </p:sp>
      <p:sp>
        <p:nvSpPr>
          <p:cNvPr id="3" name="İçerik Yer Tutucusu 2"/>
          <p:cNvSpPr>
            <a:spLocks noGrp="1"/>
          </p:cNvSpPr>
          <p:nvPr>
            <p:ph idx="1"/>
          </p:nvPr>
        </p:nvSpPr>
        <p:spPr/>
        <p:txBody>
          <a:bodyPr>
            <a:normAutofit fontScale="70000" lnSpcReduction="20000"/>
          </a:bodyPr>
          <a:lstStyle/>
          <a:p>
            <a:r>
              <a:rPr lang="tr-TR" sz="2800" dirty="0"/>
              <a:t>Gelişmiş ülkelerde alüminyum kutuların ve malzemelerin geri dönüşümü üç metotla yapılmaktadır. Bunlar;</a:t>
            </a:r>
          </a:p>
          <a:p>
            <a:pPr lvl="1"/>
            <a:r>
              <a:rPr lang="tr-TR" dirty="0"/>
              <a:t> </a:t>
            </a:r>
            <a:r>
              <a:rPr lang="tr-TR" dirty="0" smtClean="0"/>
              <a:t>Market</a:t>
            </a:r>
            <a:r>
              <a:rPr lang="tr-TR" dirty="0"/>
              <a:t>, alışveriş merkezi, okul gibi yerlerde alüminyumlu içecekler depozite bedelli olarak satılmaktadır. Boş alüminyum kutularını geri getiren kişilere depozite bedelinin geri ödenir, toplama işlemi verimlidir, fakat maliyeti çok yüksektir. Geri Öde Toplama Mekanizması birçok ülkede çok popülerdir.</a:t>
            </a:r>
          </a:p>
          <a:p>
            <a:pPr lvl="1"/>
            <a:r>
              <a:rPr lang="tr-TR" dirty="0"/>
              <a:t>İşyeri, okul, site, apartman, lokanta, restoran, otel ve büfe gibi yerlerde tüketicilerin veya işleticilerin ambalaj atıklarını torbalara koyarak o bölgede oluşturulan toplama programına göre haftada veya on beş günde bir lisanslı firma tarafından toplanmaktadır.</a:t>
            </a:r>
          </a:p>
          <a:p>
            <a:pPr lvl="1"/>
            <a:r>
              <a:rPr lang="tr-TR" dirty="0"/>
              <a:t>Tüketicilerin evlerde veya işyerlerinde ayrı topladığı ambalaj atıklarını şehrin muhtelif yerlerine yerleştirilen kumbaralara atması ve lisanslı firmanın bunları toplaması ile bu işlem gerçekleştirilmektedir.</a:t>
            </a:r>
          </a:p>
          <a:p>
            <a:pPr lvl="1"/>
            <a:r>
              <a:rPr lang="tr-TR" dirty="0"/>
              <a:t>Ambalaj atıklarının kaynakta ayrılması, ülke için ekonomik toplama sisteminin belirlenmesi, taşınması, ayrıştırma tesislerinin kurulması, işletilmesi ve tüketicilerin eğitimi ile ilgili gerekli altyapı hizmetleri belediyelerin koordinasyonunda yetkilendirilmiş kuruluşlar tarafından </a:t>
            </a:r>
            <a:r>
              <a:rPr lang="tr-TR" dirty="0" smtClean="0"/>
              <a:t>yapılmalıdır</a:t>
            </a:r>
            <a:endParaRPr lang="tr-TR" dirty="0"/>
          </a:p>
        </p:txBody>
      </p:sp>
    </p:spTree>
    <p:extLst>
      <p:ext uri="{BB962C8B-B14F-4D97-AF65-F5344CB8AC3E}">
        <p14:creationId xmlns:p14="http://schemas.microsoft.com/office/powerpoint/2010/main" val="428078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Plastik Esaslı Ambalaj Malzemeleri</a:t>
            </a:r>
          </a:p>
        </p:txBody>
      </p:sp>
      <p:sp>
        <p:nvSpPr>
          <p:cNvPr id="3" name="İçerik Yer Tutucusu 2"/>
          <p:cNvSpPr>
            <a:spLocks noGrp="1"/>
          </p:cNvSpPr>
          <p:nvPr>
            <p:ph idx="1"/>
          </p:nvPr>
        </p:nvSpPr>
        <p:spPr/>
        <p:txBody>
          <a:bodyPr>
            <a:normAutofit/>
          </a:bodyPr>
          <a:lstStyle/>
          <a:p>
            <a:r>
              <a:rPr lang="tr-TR" dirty="0" smtClean="0"/>
              <a:t>Plastikler</a:t>
            </a:r>
            <a:r>
              <a:rPr lang="tr-TR" dirty="0"/>
              <a:t>, petrol veya petrol türevlerinden elde edilir. Plastik ambalajlar son derece hafif ve kolay şekil verilebilme özelliklerinden ötürü giderek daha yaygın şekilde kullanılmaktadır. Plastik ambalajların değişik türleri vardır. Bu türlerin </a:t>
            </a:r>
            <a:r>
              <a:rPr lang="tr-TR" dirty="0" err="1"/>
              <a:t>başlıcaları</a:t>
            </a:r>
            <a:r>
              <a:rPr lang="tr-TR" dirty="0"/>
              <a:t>;</a:t>
            </a:r>
          </a:p>
          <a:p>
            <a:pPr lvl="1"/>
            <a:r>
              <a:rPr lang="tr-TR" dirty="0"/>
              <a:t>PET (</a:t>
            </a:r>
            <a:r>
              <a:rPr lang="tr-TR" dirty="0" err="1"/>
              <a:t>Polietilentetraftalat</a:t>
            </a:r>
            <a:r>
              <a:rPr lang="tr-TR" dirty="0"/>
              <a:t>),</a:t>
            </a:r>
          </a:p>
          <a:p>
            <a:pPr lvl="1"/>
            <a:r>
              <a:rPr lang="tr-TR" dirty="0"/>
              <a:t>PVC (</a:t>
            </a:r>
            <a:r>
              <a:rPr lang="tr-TR" dirty="0" err="1"/>
              <a:t>Polivinilklorür</a:t>
            </a:r>
            <a:r>
              <a:rPr lang="tr-TR" dirty="0"/>
              <a:t>),</a:t>
            </a:r>
          </a:p>
          <a:p>
            <a:pPr lvl="1"/>
            <a:r>
              <a:rPr lang="tr-TR" dirty="0"/>
              <a:t>PP (</a:t>
            </a:r>
            <a:r>
              <a:rPr lang="tr-TR" dirty="0" err="1"/>
              <a:t>Polipropilen</a:t>
            </a:r>
            <a:r>
              <a:rPr lang="tr-TR" dirty="0"/>
              <a:t>),</a:t>
            </a:r>
          </a:p>
          <a:p>
            <a:pPr lvl="1"/>
            <a:r>
              <a:rPr lang="tr-TR" dirty="0"/>
              <a:t>PS (</a:t>
            </a:r>
            <a:r>
              <a:rPr lang="tr-TR" dirty="0" err="1"/>
              <a:t>Polistren</a:t>
            </a:r>
            <a:r>
              <a:rPr lang="tr-TR" dirty="0"/>
              <a:t>) ,</a:t>
            </a:r>
          </a:p>
          <a:p>
            <a:pPr lvl="1"/>
            <a:r>
              <a:rPr lang="tr-TR" dirty="0"/>
              <a:t>PE (Polietilen) </a:t>
            </a:r>
            <a:r>
              <a:rPr lang="tr-TR" dirty="0" err="1"/>
              <a:t>dir</a:t>
            </a:r>
            <a:r>
              <a:rPr lang="tr-TR" dirty="0" smtClean="0"/>
              <a:t>.</a:t>
            </a:r>
            <a:endParaRPr lang="tr-TR" dirty="0"/>
          </a:p>
        </p:txBody>
      </p:sp>
    </p:spTree>
    <p:extLst>
      <p:ext uri="{BB962C8B-B14F-4D97-AF65-F5344CB8AC3E}">
        <p14:creationId xmlns:p14="http://schemas.microsoft.com/office/powerpoint/2010/main" val="577558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Plastik Esaslı Ambalaj Malzemeleri</a:t>
            </a:r>
          </a:p>
        </p:txBody>
      </p:sp>
      <p:sp>
        <p:nvSpPr>
          <p:cNvPr id="3" name="İçerik Yer Tutucusu 2"/>
          <p:cNvSpPr>
            <a:spLocks noGrp="1"/>
          </p:cNvSpPr>
          <p:nvPr>
            <p:ph idx="1"/>
          </p:nvPr>
        </p:nvSpPr>
        <p:spPr/>
        <p:txBody>
          <a:bodyPr>
            <a:normAutofit/>
          </a:bodyPr>
          <a:lstStyle/>
          <a:p>
            <a:r>
              <a:rPr lang="tr-TR" dirty="0"/>
              <a:t>Bu isimler, ambalajların değişik kimyasal yapılarından kaynaklanmaktadır.</a:t>
            </a:r>
          </a:p>
          <a:p>
            <a:r>
              <a:rPr lang="tr-TR" dirty="0" smtClean="0"/>
              <a:t>Polietilen </a:t>
            </a:r>
            <a:r>
              <a:rPr lang="tr-TR" dirty="0"/>
              <a:t>(PE): Evlerimizde en çok kullandığımız plastik türüdür. Çamaşır suyu, deterjan ve şampuan şişeleri, motor yağı şişeleri, çöp torbaları gibi birçok kullanım alanı vardır. Geri dönüştürülmüş PE den deterjan şişeleri, çöp kutuları ve benzeri ürünler üretilebilir.</a:t>
            </a:r>
          </a:p>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941168"/>
            <a:ext cx="1800200" cy="1757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33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AMBALAJLAMA</a:t>
            </a:r>
            <a:endParaRPr lang="tr-TR" dirty="0"/>
          </a:p>
        </p:txBody>
      </p:sp>
      <p:sp>
        <p:nvSpPr>
          <p:cNvPr id="4" name="İçerik Yer Tutucusu 3"/>
          <p:cNvSpPr>
            <a:spLocks noGrp="1"/>
          </p:cNvSpPr>
          <p:nvPr>
            <p:ph idx="1"/>
          </p:nvPr>
        </p:nvSpPr>
        <p:spPr/>
        <p:txBody>
          <a:bodyPr/>
          <a:lstStyle/>
          <a:p>
            <a:r>
              <a:rPr lang="tr-TR" dirty="0"/>
              <a:t>Türkiye’de dünya çapında kaliteli ürünler üreten ambalajlama tekniklerinden el değmeden paketleme yapan Tetra-Pak ve Alfa Laval gibi dünya firmaları üretimlerini sürdürmektedir</a:t>
            </a:r>
            <a:r>
              <a:rPr lang="tr-TR" dirty="0" smtClean="0"/>
              <a:t>.</a:t>
            </a:r>
            <a:endParaRPr lang="tr-TR" dirty="0"/>
          </a:p>
        </p:txBody>
      </p:sp>
    </p:spTree>
    <p:extLst>
      <p:ext uri="{BB962C8B-B14F-4D97-AF65-F5344CB8AC3E}">
        <p14:creationId xmlns:p14="http://schemas.microsoft.com/office/powerpoint/2010/main" val="12784698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Plastik Esaslı Ambalaj Malzemeleri</a:t>
            </a:r>
          </a:p>
        </p:txBody>
      </p:sp>
      <p:sp>
        <p:nvSpPr>
          <p:cNvPr id="3" name="İçerik Yer Tutucusu 2"/>
          <p:cNvSpPr>
            <a:spLocks noGrp="1"/>
          </p:cNvSpPr>
          <p:nvPr>
            <p:ph idx="1"/>
          </p:nvPr>
        </p:nvSpPr>
        <p:spPr/>
        <p:txBody>
          <a:bodyPr>
            <a:normAutofit/>
          </a:bodyPr>
          <a:lstStyle/>
          <a:p>
            <a:pPr lvl="0"/>
            <a:r>
              <a:rPr lang="tr-TR" b="1" dirty="0" err="1" smtClean="0"/>
              <a:t>Polivinilklorür</a:t>
            </a:r>
            <a:r>
              <a:rPr lang="tr-TR" b="1" dirty="0" smtClean="0"/>
              <a:t> </a:t>
            </a:r>
            <a:r>
              <a:rPr lang="tr-TR" b="1" dirty="0"/>
              <a:t>(PVC): </a:t>
            </a:r>
            <a:r>
              <a:rPr lang="tr-TR" dirty="0"/>
              <a:t>Su ve sıvı deterjanların, bazı kimyasal maddelerin, sağlık ve kozmetik ürünlerinin ambalajlarında kullanılır. Kullanılmış PVC ambalajlarından kirli su boruları, marley ve çeşitli dolgu malzemeleri üretilir.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787800"/>
            <a:ext cx="2088232" cy="2601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22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Plastik Esaslı Ambalaj Malzemeleri</a:t>
            </a:r>
          </a:p>
        </p:txBody>
      </p:sp>
      <p:sp>
        <p:nvSpPr>
          <p:cNvPr id="3" name="İçerik Yer Tutucusu 2"/>
          <p:cNvSpPr>
            <a:spLocks noGrp="1"/>
          </p:cNvSpPr>
          <p:nvPr>
            <p:ph idx="1"/>
          </p:nvPr>
        </p:nvSpPr>
        <p:spPr/>
        <p:txBody>
          <a:bodyPr>
            <a:normAutofit/>
          </a:bodyPr>
          <a:lstStyle/>
          <a:p>
            <a:pPr lvl="0"/>
            <a:r>
              <a:rPr lang="tr-TR" dirty="0" err="1" smtClean="0"/>
              <a:t>Polipropilen</a:t>
            </a:r>
            <a:r>
              <a:rPr lang="tr-TR" dirty="0" smtClean="0"/>
              <a:t> </a:t>
            </a:r>
            <a:r>
              <a:rPr lang="tr-TR" dirty="0"/>
              <a:t>(PP): </a:t>
            </a:r>
            <a:r>
              <a:rPr lang="tr-TR" dirty="0" err="1"/>
              <a:t>Polipropilenden</a:t>
            </a:r>
            <a:r>
              <a:rPr lang="tr-TR" dirty="0"/>
              <a:t> deterjan kutularının kapakları, margarin kapları gibi ambalaj malzemeleri üretilir. Ayrıca dayanıklı olması ve geri </a:t>
            </a:r>
            <a:r>
              <a:rPr lang="tr-TR" dirty="0" err="1"/>
              <a:t>dönüştürülebilirliği</a:t>
            </a:r>
            <a:r>
              <a:rPr lang="tr-TR" dirty="0"/>
              <a:t> nedeniyle otomotiv sektöründe de önemli  bir kullanım alanı bulmaktadır. Geri dönüştürülmüş PP den sentetik halı tabanı, çeşitli plastik oyuncak ve kırtasiye malzemeleri üretilir.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697760"/>
            <a:ext cx="21602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8390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Plastik Esaslı Ambalaj Malzemeleri</a:t>
            </a:r>
          </a:p>
        </p:txBody>
      </p:sp>
      <p:sp>
        <p:nvSpPr>
          <p:cNvPr id="3" name="İçerik Yer Tutucusu 2"/>
          <p:cNvSpPr>
            <a:spLocks noGrp="1"/>
          </p:cNvSpPr>
          <p:nvPr>
            <p:ph idx="1"/>
          </p:nvPr>
        </p:nvSpPr>
        <p:spPr/>
        <p:txBody>
          <a:bodyPr>
            <a:normAutofit/>
          </a:bodyPr>
          <a:lstStyle/>
          <a:p>
            <a:pPr lvl="0"/>
            <a:r>
              <a:rPr lang="tr-TR" dirty="0" err="1"/>
              <a:t>Polistren</a:t>
            </a:r>
            <a:r>
              <a:rPr lang="tr-TR" dirty="0"/>
              <a:t> (PS): Evlerden kaynaklanan ambalaj atıkları içerisinde en az rastlanan ambalaj türüdür. Yoğurt ve margarin kaplarında yoğun olarak kullanılan </a:t>
            </a:r>
            <a:r>
              <a:rPr lang="tr-TR" dirty="0" err="1"/>
              <a:t>polistrenin</a:t>
            </a:r>
            <a:r>
              <a:rPr lang="tr-TR" dirty="0"/>
              <a:t> geri kazanımı, PE ve PP de olduğu gibi yaygın bir şekilde yapılmaktadır.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005064"/>
            <a:ext cx="2678705"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034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Plastik Esaslı Ambalaj Malzemeleri</a:t>
            </a:r>
          </a:p>
        </p:txBody>
      </p:sp>
      <p:sp>
        <p:nvSpPr>
          <p:cNvPr id="3" name="İçerik Yer Tutucusu 2"/>
          <p:cNvSpPr>
            <a:spLocks noGrp="1"/>
          </p:cNvSpPr>
          <p:nvPr>
            <p:ph idx="1"/>
          </p:nvPr>
        </p:nvSpPr>
        <p:spPr/>
        <p:txBody>
          <a:bodyPr>
            <a:normAutofit/>
          </a:bodyPr>
          <a:lstStyle/>
          <a:p>
            <a:pPr lvl="0"/>
            <a:r>
              <a:rPr lang="tr-TR" b="1" dirty="0" err="1"/>
              <a:t>Polietilentetraftalat</a:t>
            </a:r>
            <a:r>
              <a:rPr lang="tr-TR" b="1" dirty="0"/>
              <a:t> </a:t>
            </a:r>
            <a:r>
              <a:rPr lang="tr-TR" dirty="0"/>
              <a:t>(PET): PET genellikle su, meşrubat ve yağ şişelerinin ambalajlanmasında kullanılır. Hafif ve dayanıklı  olması  nedeniyle kullanım alanı giderek genişlemektedir. Atık PET </a:t>
            </a:r>
            <a:r>
              <a:rPr lang="tr-TR" dirty="0" err="1"/>
              <a:t>ler</a:t>
            </a:r>
            <a:r>
              <a:rPr lang="tr-TR" dirty="0"/>
              <a:t>, sentetik elyaf ve dolgu malzemesi olarak değerlendirilebilir.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293095"/>
            <a:ext cx="2520280" cy="2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9576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r>
              <a:rPr lang="tr-TR" sz="4000" dirty="0"/>
              <a:t>Süt Ve Süt Ürünlerinin Ambalajlanması</a:t>
            </a:r>
          </a:p>
        </p:txBody>
      </p:sp>
      <p:sp>
        <p:nvSpPr>
          <p:cNvPr id="3" name="İçerik Yer Tutucusu 2"/>
          <p:cNvSpPr>
            <a:spLocks noGrp="1"/>
          </p:cNvSpPr>
          <p:nvPr>
            <p:ph idx="1"/>
          </p:nvPr>
        </p:nvSpPr>
        <p:spPr/>
        <p:txBody>
          <a:bodyPr>
            <a:normAutofit/>
          </a:bodyPr>
          <a:lstStyle/>
          <a:p>
            <a:pPr lvl="0"/>
            <a:r>
              <a:rPr lang="tr-TR" dirty="0" smtClean="0"/>
              <a:t>Çok </a:t>
            </a:r>
            <a:r>
              <a:rPr lang="tr-TR" dirty="0"/>
              <a:t>eski zamanlarda süt bakır kaplarda evden eve taşınırdı ve kapı önlerine bırakılmış olan kaplara kepçelerle doldurulurdu. Geri dönüşlü cam şişelerin bulunmasıyla ürünün daha iyi korunduğu anlaşılmış ve bu sebeple cam şişeler seçilmiştir. Ancak şişelerin büyük oluşu marketlerde satışına uygun değildir. Çünkü cam şişeler ağır, kolaylıkla kırılabilir ve tam olarak kapatılamayan materyallerdir</a:t>
            </a:r>
            <a:r>
              <a:rPr lang="tr-TR" dirty="0" smtClean="0"/>
              <a:t>.</a:t>
            </a:r>
            <a:endParaRPr lang="tr-TR" dirty="0"/>
          </a:p>
        </p:txBody>
      </p:sp>
    </p:spTree>
    <p:extLst>
      <p:ext uri="{BB962C8B-B14F-4D97-AF65-F5344CB8AC3E}">
        <p14:creationId xmlns:p14="http://schemas.microsoft.com/office/powerpoint/2010/main" val="16735678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r>
              <a:rPr lang="tr-TR" sz="4000" dirty="0"/>
              <a:t>Süt Ve Süt Ürünlerinin Ambalajlanması</a:t>
            </a:r>
          </a:p>
        </p:txBody>
      </p:sp>
      <p:sp>
        <p:nvSpPr>
          <p:cNvPr id="3" name="İçerik Yer Tutucusu 2"/>
          <p:cNvSpPr>
            <a:spLocks noGrp="1"/>
          </p:cNvSpPr>
          <p:nvPr>
            <p:ph idx="1"/>
          </p:nvPr>
        </p:nvSpPr>
        <p:spPr/>
        <p:txBody>
          <a:bodyPr>
            <a:normAutofit/>
          </a:bodyPr>
          <a:lstStyle/>
          <a:p>
            <a:pPr lvl="0"/>
            <a:r>
              <a:rPr lang="tr-TR" dirty="0"/>
              <a:t>Ambalajlamada kullanılan </a:t>
            </a:r>
            <a:r>
              <a:rPr lang="tr-TR" dirty="0" err="1"/>
              <a:t>Tetrapak</a:t>
            </a:r>
            <a:r>
              <a:rPr lang="tr-TR" dirty="0"/>
              <a:t> kutular ise 6 tabakalı olup: 3 kat polietilen, 1 kat karton, 1 kat baskı filmi tabakası ve 1 kat alüminyumdan oluşmuş olup ürüne iyi bir koruma sağlarlar. Kırılma olasılıklarının olmaması, hafif olmaları ve çocukların kullanımına olanak sağlamaları tercih edilmelerine neden olmaktadır. Bulundurduğu tabakalar sayesinde ürün ışıktan korunup kutuya sağlamlık verilmektedir.</a:t>
            </a:r>
          </a:p>
        </p:txBody>
      </p:sp>
    </p:spTree>
    <p:extLst>
      <p:ext uri="{BB962C8B-B14F-4D97-AF65-F5344CB8AC3E}">
        <p14:creationId xmlns:p14="http://schemas.microsoft.com/office/powerpoint/2010/main" val="40962098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İçme Sütünün Ambalajlanması</a:t>
            </a:r>
          </a:p>
        </p:txBody>
      </p:sp>
      <p:sp>
        <p:nvSpPr>
          <p:cNvPr id="3" name="İçerik Yer Tutucusu 2"/>
          <p:cNvSpPr>
            <a:spLocks noGrp="1"/>
          </p:cNvSpPr>
          <p:nvPr>
            <p:ph idx="1"/>
          </p:nvPr>
        </p:nvSpPr>
        <p:spPr/>
        <p:txBody>
          <a:bodyPr>
            <a:normAutofit/>
          </a:bodyPr>
          <a:lstStyle/>
          <a:p>
            <a:r>
              <a:rPr lang="tr-TR" dirty="0" smtClean="0"/>
              <a:t>İçme </a:t>
            </a:r>
            <a:r>
              <a:rPr lang="tr-TR" dirty="0"/>
              <a:t>sütü işletmeyi terk etmeden önce kullanım amacına göre değişik materyallere, değişik hacimlerde ambalajlanır. Ambalajlama materyali içme sütünün pastörize veya sterilize oluşuna göre değişiklik gösterir. Sterilize sütlerin raf ömrü çok uzun olduğu için ambalajlama materyalinin özel olması ve ambalajlamanın aseptik koşullarda yapılması  şarttır. Oysa raf ömrü kısa olan pastörize ürünler için aseptik ambalajlamaya gerek yoktur</a:t>
            </a:r>
            <a:r>
              <a:rPr lang="tr-TR" dirty="0" smtClean="0"/>
              <a:t>.</a:t>
            </a:r>
            <a:endParaRPr lang="tr-TR" dirty="0"/>
          </a:p>
        </p:txBody>
      </p:sp>
    </p:spTree>
    <p:extLst>
      <p:ext uri="{BB962C8B-B14F-4D97-AF65-F5344CB8AC3E}">
        <p14:creationId xmlns:p14="http://schemas.microsoft.com/office/powerpoint/2010/main" val="4734178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İçme Sütünün Ambalajlanması</a:t>
            </a:r>
          </a:p>
        </p:txBody>
      </p:sp>
      <p:sp>
        <p:nvSpPr>
          <p:cNvPr id="3" name="İçerik Yer Tutucusu 2"/>
          <p:cNvSpPr>
            <a:spLocks noGrp="1"/>
          </p:cNvSpPr>
          <p:nvPr>
            <p:ph idx="1"/>
          </p:nvPr>
        </p:nvSpPr>
        <p:spPr/>
        <p:txBody>
          <a:bodyPr>
            <a:normAutofit fontScale="92500" lnSpcReduction="20000"/>
          </a:bodyPr>
          <a:lstStyle/>
          <a:p>
            <a:r>
              <a:rPr lang="tr-TR" dirty="0"/>
              <a:t>Kullanılan ambalaj malzemesi hangi materyalden yapılırsa yapılsın, taşıması gereken bazı özellikler vardır. Bunlar:</a:t>
            </a:r>
          </a:p>
          <a:p>
            <a:pPr lvl="1"/>
            <a:r>
              <a:rPr lang="tr-TR" dirty="0"/>
              <a:t>Her şeyden önce sütü rutubet, yabancı maddeler ve ışık gibi dış etkilerden korumalıdır.</a:t>
            </a:r>
          </a:p>
          <a:p>
            <a:pPr lvl="1"/>
            <a:r>
              <a:rPr lang="tr-TR" dirty="0"/>
              <a:t>Ürün kaybına izin vermemelidir. Kapaklı olan ambalajların kapaklarının yeniden kullanılmayacak şekilde yapılması önemlidir. Aksi takdirde süt, kapağın yeniden kullanılması durumunda </a:t>
            </a:r>
            <a:r>
              <a:rPr lang="tr-TR" dirty="0" err="1"/>
              <a:t>kontamine</a:t>
            </a:r>
            <a:r>
              <a:rPr lang="tr-TR" dirty="0"/>
              <a:t> olabilir.</a:t>
            </a:r>
          </a:p>
          <a:p>
            <a:pPr lvl="1"/>
            <a:r>
              <a:rPr lang="tr-TR" dirty="0"/>
              <a:t>Sağlık açısından hiçbir risk taşımamalıdır. Ürünle hiçbir kimyasal tepkimeye girmemeli, zehirli madde içermemeli, yabancı tat ve koku olmamalıdır.</a:t>
            </a:r>
          </a:p>
          <a:p>
            <a:pPr lvl="1"/>
            <a:r>
              <a:rPr lang="tr-TR" dirty="0"/>
              <a:t>Ucuz, kullanılması kolay, tekrar kullanılan bir malzeme ise kolay  temizlenebilecek ve çevreyi kirletmeyecek özellikte </a:t>
            </a:r>
            <a:r>
              <a:rPr lang="tr-TR" dirty="0" smtClean="0"/>
              <a:t>olmalıdır</a:t>
            </a:r>
            <a:r>
              <a:rPr lang="tr-TR" dirty="0"/>
              <a:t>.</a:t>
            </a:r>
          </a:p>
        </p:txBody>
      </p:sp>
    </p:spTree>
    <p:extLst>
      <p:ext uri="{BB962C8B-B14F-4D97-AF65-F5344CB8AC3E}">
        <p14:creationId xmlns:p14="http://schemas.microsoft.com/office/powerpoint/2010/main" val="7440640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Pastörize İçme Sütünün Ambalajlanması</a:t>
            </a:r>
          </a:p>
        </p:txBody>
      </p:sp>
      <p:sp>
        <p:nvSpPr>
          <p:cNvPr id="3" name="İçerik Yer Tutucusu 2"/>
          <p:cNvSpPr>
            <a:spLocks noGrp="1"/>
          </p:cNvSpPr>
          <p:nvPr>
            <p:ph idx="1"/>
          </p:nvPr>
        </p:nvSpPr>
        <p:spPr/>
        <p:txBody>
          <a:bodyPr>
            <a:normAutofit/>
          </a:bodyPr>
          <a:lstStyle/>
          <a:p>
            <a:r>
              <a:rPr lang="tr-TR" dirty="0" smtClean="0"/>
              <a:t>Cam </a:t>
            </a:r>
            <a:r>
              <a:rPr lang="tr-TR" dirty="0"/>
              <a:t>Şişelere Ambalajlama: Tüketici tarafından içindeki ürünün görülebilmesi, sütle hiçbir kimyasal tepkimeye girmemesi, geçirgen olmaması ve 20–30 defa kullanılabildiği için ekonomik olması açısından cam şişeler özellikle pastörize süt ambalajlanmasında geniş bir kullanım alanına sahiptir. İçme sütünün cam şişelere ambalajlanması, şişe doldurma ve kapama makinaları ile gerçekleştirilir</a:t>
            </a:r>
            <a:r>
              <a:rPr lang="tr-TR" dirty="0" smtClean="0"/>
              <a:t>.</a:t>
            </a:r>
            <a:endParaRPr lang="tr-TR" dirty="0"/>
          </a:p>
        </p:txBody>
      </p:sp>
    </p:spTree>
    <p:extLst>
      <p:ext uri="{BB962C8B-B14F-4D97-AF65-F5344CB8AC3E}">
        <p14:creationId xmlns:p14="http://schemas.microsoft.com/office/powerpoint/2010/main" val="17200888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Pastörize İçme Sütünün Ambalajlanması</a:t>
            </a:r>
          </a:p>
        </p:txBody>
      </p:sp>
      <p:sp>
        <p:nvSpPr>
          <p:cNvPr id="3" name="İçerik Yer Tutucusu 2"/>
          <p:cNvSpPr>
            <a:spLocks noGrp="1"/>
          </p:cNvSpPr>
          <p:nvPr>
            <p:ph idx="1"/>
          </p:nvPr>
        </p:nvSpPr>
        <p:spPr/>
        <p:txBody>
          <a:bodyPr>
            <a:normAutofit/>
          </a:bodyPr>
          <a:lstStyle/>
          <a:p>
            <a:r>
              <a:rPr lang="tr-TR" dirty="0"/>
              <a:t>Geri	dönüşsüz	</a:t>
            </a:r>
            <a:r>
              <a:rPr lang="tr-TR" dirty="0" smtClean="0"/>
              <a:t>materyallere </a:t>
            </a:r>
            <a:r>
              <a:rPr lang="tr-TR" dirty="0"/>
              <a:t>	ambalajlama:	</a:t>
            </a:r>
            <a:r>
              <a:rPr lang="tr-TR" dirty="0" smtClean="0"/>
              <a:t>Bir kere </a:t>
            </a:r>
            <a:r>
              <a:rPr lang="tr-TR" dirty="0"/>
              <a:t>kullanıldıktan sonra atılan yani fabrikaya geri dönmeyen;</a:t>
            </a:r>
          </a:p>
          <a:p>
            <a:pPr lvl="1"/>
            <a:r>
              <a:rPr lang="tr-TR" dirty="0"/>
              <a:t>Plastik esaslı torba</a:t>
            </a:r>
          </a:p>
          <a:p>
            <a:pPr lvl="1"/>
            <a:r>
              <a:rPr lang="tr-TR" dirty="0"/>
              <a:t>Plastik esaslı şişe</a:t>
            </a:r>
          </a:p>
          <a:p>
            <a:pPr lvl="1"/>
            <a:r>
              <a:rPr lang="tr-TR" dirty="0"/>
              <a:t>Karton esaslı kutu içme sütü ambalajlanmasında geniş bir kullanım alanı bulmuştur.</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708920"/>
            <a:ext cx="1152128" cy="123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36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AMBALAJLAMA</a:t>
            </a:r>
            <a:endParaRPr lang="tr-T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68315"/>
            <a:ext cx="7776864" cy="505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02458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Peynirlerin Ambalajlanması</a:t>
            </a:r>
          </a:p>
        </p:txBody>
      </p:sp>
      <p:sp>
        <p:nvSpPr>
          <p:cNvPr id="3" name="İçerik Yer Tutucusu 2"/>
          <p:cNvSpPr>
            <a:spLocks noGrp="1"/>
          </p:cNvSpPr>
          <p:nvPr>
            <p:ph idx="1"/>
          </p:nvPr>
        </p:nvSpPr>
        <p:spPr/>
        <p:txBody>
          <a:bodyPr>
            <a:normAutofit/>
          </a:bodyPr>
          <a:lstStyle/>
          <a:p>
            <a:r>
              <a:rPr lang="tr-TR" dirty="0" smtClean="0"/>
              <a:t>Peynirler </a:t>
            </a:r>
            <a:r>
              <a:rPr lang="tr-TR" dirty="0"/>
              <a:t>2 biçimde ambalajlanmaktadırlar:</a:t>
            </a:r>
          </a:p>
          <a:p>
            <a:pPr lvl="1"/>
            <a:r>
              <a:rPr lang="tr-TR" dirty="0"/>
              <a:t>Kalıp Ambalajlama</a:t>
            </a:r>
          </a:p>
          <a:p>
            <a:pPr lvl="1"/>
            <a:r>
              <a:rPr lang="tr-TR" dirty="0"/>
              <a:t>Dilim Ambalajlama</a:t>
            </a:r>
          </a:p>
          <a:p>
            <a:endParaRPr lang="tr-TR" dirty="0"/>
          </a:p>
        </p:txBody>
      </p:sp>
    </p:spTree>
    <p:extLst>
      <p:ext uri="{BB962C8B-B14F-4D97-AF65-F5344CB8AC3E}">
        <p14:creationId xmlns:p14="http://schemas.microsoft.com/office/powerpoint/2010/main" val="8167795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Peynirlerin Ambalajlanması</a:t>
            </a:r>
          </a:p>
        </p:txBody>
      </p:sp>
      <p:sp>
        <p:nvSpPr>
          <p:cNvPr id="3" name="İçerik Yer Tutucusu 2"/>
          <p:cNvSpPr>
            <a:spLocks noGrp="1"/>
          </p:cNvSpPr>
          <p:nvPr>
            <p:ph idx="1"/>
          </p:nvPr>
        </p:nvSpPr>
        <p:spPr/>
        <p:txBody>
          <a:bodyPr>
            <a:normAutofit lnSpcReduction="10000"/>
          </a:bodyPr>
          <a:lstStyle/>
          <a:p>
            <a:r>
              <a:rPr lang="tr-TR" b="1" dirty="0" smtClean="0"/>
              <a:t>Yoğurtların </a:t>
            </a:r>
            <a:r>
              <a:rPr lang="tr-TR" b="1" dirty="0"/>
              <a:t>Ambalajlanması</a:t>
            </a:r>
          </a:p>
          <a:p>
            <a:r>
              <a:rPr lang="tr-TR" dirty="0"/>
              <a:t>Yoğurtların ambalajlanmasında üç tip materyal kullanılmaktadır. Bunlar:</a:t>
            </a:r>
          </a:p>
          <a:p>
            <a:pPr lvl="1"/>
            <a:r>
              <a:rPr lang="tr-TR" dirty="0" smtClean="0"/>
              <a:t>Katı </a:t>
            </a:r>
            <a:r>
              <a:rPr lang="tr-TR" dirty="0"/>
              <a:t>materyaller: Cam kaplar bu grubu kapsarlar ve ürün cam kase şeklindeki  kaplara doldurulduktan sonra plastik kapaklar ile ağızları kapatılır.</a:t>
            </a:r>
          </a:p>
          <a:p>
            <a:pPr lvl="1"/>
            <a:r>
              <a:rPr lang="tr-TR" dirty="0"/>
              <a:t>Yarı-katı materyaller: Plastik filmler bu grup içerisindedir.</a:t>
            </a:r>
          </a:p>
          <a:p>
            <a:pPr lvl="1"/>
            <a:r>
              <a:rPr lang="tr-TR" dirty="0"/>
              <a:t>Esnek materyaller: Bunlar da polietilenden yapılı plastik materyallerdir. Daha çok </a:t>
            </a:r>
            <a:r>
              <a:rPr lang="tr-TR" dirty="0" err="1"/>
              <a:t>homojenize</a:t>
            </a:r>
            <a:r>
              <a:rPr lang="tr-TR" dirty="0"/>
              <a:t> edilmiş yoğurtların paketlenmesinde kullanılmaktadır.</a:t>
            </a:r>
          </a:p>
        </p:txBody>
      </p:sp>
    </p:spTree>
    <p:extLst>
      <p:ext uri="{BB962C8B-B14F-4D97-AF65-F5344CB8AC3E}">
        <p14:creationId xmlns:p14="http://schemas.microsoft.com/office/powerpoint/2010/main" val="20849517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Et Ve Et Ürünlerinin Ambalajlanması</a:t>
            </a:r>
          </a:p>
        </p:txBody>
      </p:sp>
      <p:sp>
        <p:nvSpPr>
          <p:cNvPr id="3" name="İçerik Yer Tutucusu 2"/>
          <p:cNvSpPr>
            <a:spLocks noGrp="1"/>
          </p:cNvSpPr>
          <p:nvPr>
            <p:ph idx="1"/>
          </p:nvPr>
        </p:nvSpPr>
        <p:spPr/>
        <p:txBody>
          <a:bodyPr>
            <a:normAutofit fontScale="92500" lnSpcReduction="20000"/>
          </a:bodyPr>
          <a:lstStyle/>
          <a:p>
            <a:r>
              <a:rPr lang="tr-TR" sz="3400" dirty="0" smtClean="0"/>
              <a:t>Et </a:t>
            </a:r>
            <a:r>
              <a:rPr lang="tr-TR" sz="3400" dirty="0"/>
              <a:t>ürünleri kapsamına kırmızı et, tavuk, balık ve bunların ürünleri girmektedir.</a:t>
            </a:r>
          </a:p>
          <a:p>
            <a:r>
              <a:rPr lang="tr-TR" sz="3400" dirty="0" smtClean="0"/>
              <a:t>Taze </a:t>
            </a:r>
            <a:r>
              <a:rPr lang="tr-TR" sz="3400" dirty="0"/>
              <a:t>Kırmızı Et</a:t>
            </a:r>
          </a:p>
          <a:p>
            <a:pPr lvl="1"/>
            <a:r>
              <a:rPr lang="tr-TR" sz="3200" dirty="0"/>
              <a:t>Kırmızı et satışa sunulmadan önce 2 tipte paketlenir:</a:t>
            </a:r>
          </a:p>
          <a:p>
            <a:pPr lvl="2"/>
            <a:r>
              <a:rPr lang="tr-TR" sz="2900" dirty="0"/>
              <a:t>Bütün olarak üreticiye ve satıcıya giderken,</a:t>
            </a:r>
          </a:p>
          <a:p>
            <a:pPr lvl="2"/>
            <a:r>
              <a:rPr lang="tr-TR" sz="2900" dirty="0"/>
              <a:t>Parçalanmış olarak tüketiciye giderken.</a:t>
            </a:r>
          </a:p>
          <a:p>
            <a:pPr lvl="1"/>
            <a:r>
              <a:rPr lang="tr-TR" sz="3200" dirty="0"/>
              <a:t>Bütün kırmızı etin ambalajı, taşınım ve depolama için yeterli raf ömrünü sağlamalıdır.</a:t>
            </a:r>
          </a:p>
          <a:p>
            <a:endParaRPr lang="tr-TR" sz="3400" dirty="0"/>
          </a:p>
        </p:txBody>
      </p:sp>
    </p:spTree>
    <p:extLst>
      <p:ext uri="{BB962C8B-B14F-4D97-AF65-F5344CB8AC3E}">
        <p14:creationId xmlns:p14="http://schemas.microsoft.com/office/powerpoint/2010/main" val="3389785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Et Ve Et Ürünlerinin Ambalajlanması</a:t>
            </a:r>
          </a:p>
        </p:txBody>
      </p:sp>
      <p:sp>
        <p:nvSpPr>
          <p:cNvPr id="3" name="İçerik Yer Tutucusu 2"/>
          <p:cNvSpPr>
            <a:spLocks noGrp="1"/>
          </p:cNvSpPr>
          <p:nvPr>
            <p:ph idx="1"/>
          </p:nvPr>
        </p:nvSpPr>
        <p:spPr/>
        <p:txBody>
          <a:bodyPr>
            <a:normAutofit/>
          </a:bodyPr>
          <a:lstStyle/>
          <a:p>
            <a:r>
              <a:rPr lang="tr-TR" sz="3400" dirty="0"/>
              <a:t>Taze Tavuk Eti</a:t>
            </a:r>
          </a:p>
          <a:p>
            <a:pPr lvl="1"/>
            <a:r>
              <a:rPr lang="tr-TR" sz="3200" dirty="0" smtClean="0"/>
              <a:t>Tavuk </a:t>
            </a:r>
            <a:r>
              <a:rPr lang="tr-TR" sz="3200" dirty="0"/>
              <a:t>eti için </a:t>
            </a:r>
            <a:r>
              <a:rPr lang="tr-TR" sz="3200" dirty="0" err="1"/>
              <a:t>mikrobiyal</a:t>
            </a:r>
            <a:r>
              <a:rPr lang="tr-TR" sz="3200" dirty="0"/>
              <a:t> kirlenmenin engellenmesi ve uzun bir raf ömrü gereklidir. Diğer önemli ihtiyaçlar; damlama kontrolü ve şeffaflıktır. Tavuk eti, kırmızı et gibi renk değişimlerine hassas değildir. Taze tavuğu bozan en önemli etken mikrobiyolojik </a:t>
            </a:r>
            <a:r>
              <a:rPr lang="tr-TR" sz="3200" dirty="0" err="1"/>
              <a:t>bozunmadır</a:t>
            </a:r>
            <a:r>
              <a:rPr lang="tr-TR" sz="3200" dirty="0"/>
              <a:t>.</a:t>
            </a:r>
          </a:p>
          <a:p>
            <a:endParaRPr lang="tr-TR" sz="3400" dirty="0"/>
          </a:p>
        </p:txBody>
      </p:sp>
    </p:spTree>
    <p:extLst>
      <p:ext uri="{BB962C8B-B14F-4D97-AF65-F5344CB8AC3E}">
        <p14:creationId xmlns:p14="http://schemas.microsoft.com/office/powerpoint/2010/main" val="11524296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Et Ve Et Ürünlerinin Ambalajlanması</a:t>
            </a:r>
          </a:p>
        </p:txBody>
      </p:sp>
      <p:sp>
        <p:nvSpPr>
          <p:cNvPr id="3" name="İçerik Yer Tutucusu 2"/>
          <p:cNvSpPr>
            <a:spLocks noGrp="1"/>
          </p:cNvSpPr>
          <p:nvPr>
            <p:ph idx="1"/>
          </p:nvPr>
        </p:nvSpPr>
        <p:spPr/>
        <p:txBody>
          <a:bodyPr>
            <a:normAutofit fontScale="92500" lnSpcReduction="20000"/>
          </a:bodyPr>
          <a:lstStyle/>
          <a:p>
            <a:r>
              <a:rPr lang="tr-TR" sz="3400" dirty="0" smtClean="0"/>
              <a:t>Taze </a:t>
            </a:r>
            <a:r>
              <a:rPr lang="tr-TR" sz="3400" dirty="0"/>
              <a:t>Balık Ve Deniz Ürünleri</a:t>
            </a:r>
          </a:p>
          <a:p>
            <a:pPr lvl="1"/>
            <a:r>
              <a:rPr lang="tr-TR" sz="3200" dirty="0"/>
              <a:t>Taze balık, kimyasal ve </a:t>
            </a:r>
            <a:r>
              <a:rPr lang="tr-TR" sz="3200" dirty="0" err="1"/>
              <a:t>mikrobiyal</a:t>
            </a:r>
            <a:r>
              <a:rPr lang="tr-TR" sz="3200" dirty="0"/>
              <a:t> değişimlerle kolayca bozulabilir. Kısa raf ömrü, yakalandıktan hemen sonra taşınmasını gerektirmektedir. Hatta ıstakoz gibi deniz ürünlerinin raf ömürleri o kadar kısadır ki, canlı olarak taşınırlar.</a:t>
            </a:r>
          </a:p>
          <a:p>
            <a:pPr lvl="1"/>
            <a:r>
              <a:rPr lang="tr-TR" sz="3200" dirty="0" smtClean="0"/>
              <a:t>En </a:t>
            </a:r>
            <a:r>
              <a:rPr lang="tr-TR" sz="3200" dirty="0"/>
              <a:t>önemli ambalaj ihtiyaçları; </a:t>
            </a:r>
            <a:r>
              <a:rPr lang="tr-TR" sz="3200" dirty="0" err="1"/>
              <a:t>mikrobiyal</a:t>
            </a:r>
            <a:r>
              <a:rPr lang="tr-TR" sz="3200" dirty="0"/>
              <a:t> kirlenmenin engellenmesi ve ürünün bir arada sağlam tutulmasıdır.</a:t>
            </a:r>
          </a:p>
        </p:txBody>
      </p:sp>
    </p:spTree>
    <p:extLst>
      <p:ext uri="{BB962C8B-B14F-4D97-AF65-F5344CB8AC3E}">
        <p14:creationId xmlns:p14="http://schemas.microsoft.com/office/powerpoint/2010/main" val="39195234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Et Ve Et Ürünlerinin Ambalajlanması</a:t>
            </a:r>
          </a:p>
        </p:txBody>
      </p:sp>
      <p:sp>
        <p:nvSpPr>
          <p:cNvPr id="3" name="İçerik Yer Tutucusu 2"/>
          <p:cNvSpPr>
            <a:spLocks noGrp="1"/>
          </p:cNvSpPr>
          <p:nvPr>
            <p:ph idx="1"/>
          </p:nvPr>
        </p:nvSpPr>
        <p:spPr/>
        <p:txBody>
          <a:bodyPr>
            <a:normAutofit/>
          </a:bodyPr>
          <a:lstStyle/>
          <a:p>
            <a:r>
              <a:rPr lang="tr-TR" dirty="0"/>
              <a:t>Dondurulmuş Et Ürünleri</a:t>
            </a:r>
          </a:p>
          <a:p>
            <a:pPr lvl="1"/>
            <a:r>
              <a:rPr lang="tr-TR" dirty="0"/>
              <a:t>Donmuş etlerin tazesinden en önemli farkı, </a:t>
            </a:r>
            <a:r>
              <a:rPr lang="tr-TR" dirty="0" err="1"/>
              <a:t>mikrobiyal</a:t>
            </a:r>
            <a:r>
              <a:rPr lang="tr-TR" dirty="0"/>
              <a:t> </a:t>
            </a:r>
            <a:r>
              <a:rPr lang="tr-TR" dirty="0" err="1"/>
              <a:t>bozunmanın</a:t>
            </a:r>
            <a:r>
              <a:rPr lang="tr-TR" dirty="0"/>
              <a:t> önemini yitirmesidir. Donmuş gıdalar sıcaklığa ve ambalajın sunduğu korumaya göre aylarca saklanabilir. Balık, kırmızı et ve tavuğa göre daha kısa bir raf ömrüne </a:t>
            </a:r>
            <a:r>
              <a:rPr lang="tr-TR" dirty="0" err="1"/>
              <a:t>sahiptir.Dondurulmuş</a:t>
            </a:r>
            <a:r>
              <a:rPr lang="tr-TR" dirty="0"/>
              <a:t> et ürünlerinde görülen 2 önemli bozulma sebebi şunlardır:</a:t>
            </a:r>
          </a:p>
          <a:p>
            <a:pPr lvl="2"/>
            <a:r>
              <a:rPr lang="tr-TR" dirty="0"/>
              <a:t>Kuruma</a:t>
            </a:r>
          </a:p>
          <a:p>
            <a:pPr lvl="2"/>
            <a:r>
              <a:rPr lang="tr-TR" dirty="0" smtClean="0"/>
              <a:t>Yanma</a:t>
            </a:r>
            <a:endParaRPr lang="tr-TR" dirty="0"/>
          </a:p>
        </p:txBody>
      </p:sp>
    </p:spTree>
    <p:extLst>
      <p:ext uri="{BB962C8B-B14F-4D97-AF65-F5344CB8AC3E}">
        <p14:creationId xmlns:p14="http://schemas.microsoft.com/office/powerpoint/2010/main" val="30521227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Et Ve Et Ürünlerinin Ambalajlanması</a:t>
            </a:r>
          </a:p>
        </p:txBody>
      </p:sp>
      <p:sp>
        <p:nvSpPr>
          <p:cNvPr id="3" name="İçerik Yer Tutucusu 2"/>
          <p:cNvSpPr>
            <a:spLocks noGrp="1"/>
          </p:cNvSpPr>
          <p:nvPr>
            <p:ph idx="1"/>
          </p:nvPr>
        </p:nvSpPr>
        <p:spPr/>
        <p:txBody>
          <a:bodyPr>
            <a:normAutofit fontScale="70000" lnSpcReduction="20000"/>
          </a:bodyPr>
          <a:lstStyle/>
          <a:p>
            <a:r>
              <a:rPr lang="tr-TR" sz="3400" dirty="0"/>
              <a:t>İşlenmiş Et Ürünleri</a:t>
            </a:r>
          </a:p>
          <a:p>
            <a:pPr lvl="1"/>
            <a:r>
              <a:rPr lang="tr-TR" sz="3200" dirty="0"/>
              <a:t>İşlenmiş et ürünlerine; tütsülenmiş, </a:t>
            </a:r>
            <a:r>
              <a:rPr lang="tr-TR" sz="3200" dirty="0" err="1"/>
              <a:t>konservelenmiş</a:t>
            </a:r>
            <a:r>
              <a:rPr lang="tr-TR" sz="3200" dirty="0"/>
              <a:t> ve kurutulmuş et ürünleri dahildir. Tamamen veya parça olarak işlemek, bu ürünleri mikroorganizma çoğalmalarından korur. </a:t>
            </a:r>
            <a:r>
              <a:rPr lang="tr-TR" sz="3200" dirty="0" err="1"/>
              <a:t>Konservelenmiş</a:t>
            </a:r>
            <a:r>
              <a:rPr lang="tr-TR" sz="3200" dirty="0"/>
              <a:t> ve kurutulmuş etler oda sıcaklığında aylarca saklanabilir. Tütsülenmiş etler daha dayanıksızdır, buzdolabında saklanırlar.</a:t>
            </a:r>
          </a:p>
          <a:p>
            <a:r>
              <a:rPr lang="tr-TR" sz="3400" dirty="0"/>
              <a:t> </a:t>
            </a:r>
            <a:r>
              <a:rPr lang="tr-TR" sz="3400" dirty="0" smtClean="0"/>
              <a:t>Ekmeklerin </a:t>
            </a:r>
            <a:r>
              <a:rPr lang="tr-TR" sz="3400" dirty="0"/>
              <a:t>Ambalajlanması</a:t>
            </a:r>
          </a:p>
          <a:p>
            <a:pPr lvl="1"/>
            <a:r>
              <a:rPr lang="tr-TR" sz="3200" dirty="0" smtClean="0"/>
              <a:t>Ekmek </a:t>
            </a:r>
            <a:r>
              <a:rPr lang="tr-TR" sz="3200" dirty="0"/>
              <a:t>%45 su içeren bir üründür, bayatlamaya çabuk uğrarlar. Ürünün ortam sıcaklıklarındaki denge nemi korunmalıdır. Kısa raf ömrü nedeniyle su buharı geçirgenliği az olan polietilen film torbalar, polietilen kaplı kağıtlar kullanılır</a:t>
            </a:r>
            <a:r>
              <a:rPr lang="tr-TR" sz="3200" dirty="0" smtClean="0"/>
              <a:t>.</a:t>
            </a:r>
            <a:endParaRPr lang="tr-TR" sz="3200" dirty="0"/>
          </a:p>
        </p:txBody>
      </p:sp>
    </p:spTree>
    <p:extLst>
      <p:ext uri="{BB962C8B-B14F-4D97-AF65-F5344CB8AC3E}">
        <p14:creationId xmlns:p14="http://schemas.microsoft.com/office/powerpoint/2010/main" val="4282195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Et Ve Et Ürünlerinin Ambalajlanması</a:t>
            </a:r>
          </a:p>
        </p:txBody>
      </p:sp>
      <p:sp>
        <p:nvSpPr>
          <p:cNvPr id="3" name="İçerik Yer Tutucusu 2"/>
          <p:cNvSpPr>
            <a:spLocks noGrp="1"/>
          </p:cNvSpPr>
          <p:nvPr>
            <p:ph idx="1"/>
          </p:nvPr>
        </p:nvSpPr>
        <p:spPr/>
        <p:txBody>
          <a:bodyPr>
            <a:normAutofit fontScale="77500" lnSpcReduction="20000"/>
          </a:bodyPr>
          <a:lstStyle/>
          <a:p>
            <a:r>
              <a:rPr lang="tr-TR" sz="3400" dirty="0"/>
              <a:t>Hububatların Ambalajlanması</a:t>
            </a:r>
          </a:p>
          <a:p>
            <a:pPr lvl="1"/>
            <a:r>
              <a:rPr lang="tr-TR" sz="3200" dirty="0"/>
              <a:t>Dünyadaki gıda ürünlerinin büyük bir kısmı pirinç, buğday, mısır, yulaf gibi tahıl ürünlerinden oluşmaktadır. Birçok tahıl ürünü acılaşmaya sebep olabilecek yağ içerirler. Su ve havanın varlığı tahılları biyokimyasal bozulmalara daha yatkın hale getirir. Özellikle  yığın halindeki tahıllar böceklerin ve kemirgenlerin tehdidi altındadırlar. İşlenmiş tahıl ürünleri un gibi, biraz daha fazla nem içeriğine sahip olduklarından özel bir paketlemeye gerek duymazlar. Un için genelde dokuma kumaş torbalar, </a:t>
            </a:r>
            <a:r>
              <a:rPr lang="tr-TR" sz="3200" dirty="0" err="1"/>
              <a:t>kraft</a:t>
            </a:r>
            <a:r>
              <a:rPr lang="tr-TR" sz="3200" dirty="0"/>
              <a:t> kağıt torbalar, polietilen torbalar kullanılır</a:t>
            </a:r>
            <a:r>
              <a:rPr lang="tr-TR" sz="3200" dirty="0" smtClean="0"/>
              <a:t>.</a:t>
            </a:r>
            <a:endParaRPr lang="tr-TR" sz="3200" dirty="0"/>
          </a:p>
        </p:txBody>
      </p:sp>
    </p:spTree>
    <p:extLst>
      <p:ext uri="{BB962C8B-B14F-4D97-AF65-F5344CB8AC3E}">
        <p14:creationId xmlns:p14="http://schemas.microsoft.com/office/powerpoint/2010/main" val="1699265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Et Ve Et Ürünlerinin Ambalajlanması</a:t>
            </a:r>
          </a:p>
        </p:txBody>
      </p:sp>
      <p:sp>
        <p:nvSpPr>
          <p:cNvPr id="3" name="İçerik Yer Tutucusu 2"/>
          <p:cNvSpPr>
            <a:spLocks noGrp="1"/>
          </p:cNvSpPr>
          <p:nvPr>
            <p:ph idx="1"/>
          </p:nvPr>
        </p:nvSpPr>
        <p:spPr/>
        <p:txBody>
          <a:bodyPr>
            <a:normAutofit fontScale="92500" lnSpcReduction="10000"/>
          </a:bodyPr>
          <a:lstStyle/>
          <a:p>
            <a:r>
              <a:rPr lang="tr-TR" sz="3400" dirty="0" smtClean="0"/>
              <a:t>Taze </a:t>
            </a:r>
            <a:r>
              <a:rPr lang="tr-TR" sz="3400" dirty="0"/>
              <a:t>Meyve Ve Sebzelerin Ambalajlanması</a:t>
            </a:r>
          </a:p>
          <a:p>
            <a:pPr lvl="1"/>
            <a:r>
              <a:rPr lang="tr-TR" sz="3200" dirty="0"/>
              <a:t>Vakum Paketleme: Temizlenip, dilimlenen meyve ve sebzeler </a:t>
            </a:r>
            <a:r>
              <a:rPr lang="tr-TR" sz="3200" dirty="0" err="1"/>
              <a:t>poleofin</a:t>
            </a:r>
            <a:r>
              <a:rPr lang="tr-TR" sz="3200" dirty="0"/>
              <a:t> torbalar veya filmler ile paketlenirler. Paketleme öncesi ortamdaki hava vakumla alınır.</a:t>
            </a:r>
          </a:p>
          <a:p>
            <a:pPr lvl="1"/>
            <a:r>
              <a:rPr lang="tr-TR" sz="3200" dirty="0"/>
              <a:t>İnce Kağıt: Taze meyve ve sebze paketlemede kullanılan açık yapılı kağıttır.</a:t>
            </a:r>
          </a:p>
          <a:p>
            <a:pPr lvl="1"/>
            <a:r>
              <a:rPr lang="tr-TR" sz="3200" dirty="0"/>
              <a:t>Mumlu Kağıt: Suya ve su buharına karşı orta düzeyde bir direnç sağlar</a:t>
            </a:r>
            <a:r>
              <a:rPr lang="tr-TR" sz="3200" dirty="0" smtClean="0"/>
              <a:t>.</a:t>
            </a:r>
            <a:endParaRPr lang="tr-TR" sz="3200" dirty="0"/>
          </a:p>
        </p:txBody>
      </p:sp>
    </p:spTree>
    <p:extLst>
      <p:ext uri="{BB962C8B-B14F-4D97-AF65-F5344CB8AC3E}">
        <p14:creationId xmlns:p14="http://schemas.microsoft.com/office/powerpoint/2010/main" val="4473580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dirty="0"/>
              <a:t>Et Ve Et Ürünlerinin Ambalajlanması</a:t>
            </a:r>
          </a:p>
        </p:txBody>
      </p:sp>
      <p:sp>
        <p:nvSpPr>
          <p:cNvPr id="3" name="İçerik Yer Tutucusu 2"/>
          <p:cNvSpPr>
            <a:spLocks noGrp="1"/>
          </p:cNvSpPr>
          <p:nvPr>
            <p:ph idx="1"/>
          </p:nvPr>
        </p:nvSpPr>
        <p:spPr/>
        <p:txBody>
          <a:bodyPr>
            <a:normAutofit fontScale="85000" lnSpcReduction="20000"/>
          </a:bodyPr>
          <a:lstStyle/>
          <a:p>
            <a:pPr lvl="1"/>
            <a:r>
              <a:rPr lang="tr-TR" sz="3200" dirty="0"/>
              <a:t>Kağıt ve Ağ Torbalar: Ağ torbalar daha yaygın kullanılır. Işık geçmesini ve </a:t>
            </a:r>
            <a:r>
              <a:rPr lang="tr-TR" sz="3200" dirty="0" err="1"/>
              <a:t>kontaminasyonun</a:t>
            </a:r>
            <a:r>
              <a:rPr lang="tr-TR" sz="3200" dirty="0"/>
              <a:t> önlenmesini az miktarda sağlar. Özellikle soğanlar için kullanışlıdır.</a:t>
            </a:r>
          </a:p>
          <a:p>
            <a:pPr lvl="1"/>
            <a:r>
              <a:rPr lang="tr-TR" sz="3200" dirty="0"/>
              <a:t>Katı Plastik Kaplar: Genellikle kiraz, çilek gibi küçük, yumuşak meyveler ve mantar için kullanılır.</a:t>
            </a:r>
          </a:p>
          <a:p>
            <a:pPr lvl="1"/>
            <a:r>
              <a:rPr lang="tr-TR" sz="3200" dirty="0"/>
              <a:t>Tahta Sandık: Sert meyve ve sebzeler için yaygın olarak kullanılırlar.</a:t>
            </a:r>
          </a:p>
          <a:p>
            <a:pPr lvl="1"/>
            <a:r>
              <a:rPr lang="tr-TR" sz="3200" dirty="0"/>
              <a:t>Tahta Sepet: Tahta kaplamalı sepetler taze meyve ve sebze taşımak için kullanılmaktadır.</a:t>
            </a:r>
          </a:p>
        </p:txBody>
      </p:sp>
    </p:spTree>
    <p:extLst>
      <p:ext uri="{BB962C8B-B14F-4D97-AF65-F5344CB8AC3E}">
        <p14:creationId xmlns:p14="http://schemas.microsoft.com/office/powerpoint/2010/main" val="2758608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458</TotalTime>
  <Words>7887</Words>
  <Application>Microsoft Office PowerPoint</Application>
  <PresentationFormat>Ekran Gösterisi (4:3)</PresentationFormat>
  <Paragraphs>596</Paragraphs>
  <Slides>150</Slides>
  <Notes>1</Notes>
  <HiddenSlides>0</HiddenSlides>
  <MMClips>0</MMClips>
  <ScaleCrop>false</ScaleCrop>
  <HeadingPairs>
    <vt:vector size="4" baseType="variant">
      <vt:variant>
        <vt:lpstr>Tema</vt:lpstr>
      </vt:variant>
      <vt:variant>
        <vt:i4>2</vt:i4>
      </vt:variant>
      <vt:variant>
        <vt:lpstr>Slayt Başlıkları</vt:lpstr>
      </vt:variant>
      <vt:variant>
        <vt:i4>150</vt:i4>
      </vt:variant>
    </vt:vector>
  </HeadingPairs>
  <TitlesOfParts>
    <vt:vector size="152" baseType="lpstr">
      <vt:lpstr>Akış</vt:lpstr>
      <vt:lpstr>Üst Düzey</vt:lpstr>
      <vt:lpstr>      Bu proje Avrupa Birliği ve Türkiye Cumhuriyeti tarafından finanse edilmektedir. </vt:lpstr>
      <vt:lpstr>AMBALAJLAMA</vt:lpstr>
      <vt:lpstr>AMBALAJLAMA</vt:lpstr>
      <vt:lpstr>AMBALAJLAMA</vt:lpstr>
      <vt:lpstr>AMBALAJLAMA</vt:lpstr>
      <vt:lpstr>AMBALAJLAMA</vt:lpstr>
      <vt:lpstr>AMBALAJLAMA</vt:lpstr>
      <vt:lpstr>AMBALAJLAMA</vt:lpstr>
      <vt:lpstr>AMBALAJLAMA</vt:lpstr>
      <vt:lpstr>Çevreci Ambalaj</vt:lpstr>
      <vt:lpstr>Çevreci Ambalaj</vt:lpstr>
      <vt:lpstr>Çevreci Ambalaj</vt:lpstr>
      <vt:lpstr> Yenilenebilir Kaynak</vt:lpstr>
      <vt:lpstr> Yenilenebilir Kaynak</vt:lpstr>
      <vt:lpstr> Yenilenebilir Kaynak</vt:lpstr>
      <vt:lpstr> Yenilenebilir Kaynak</vt:lpstr>
      <vt:lpstr> Yenilenebilir Kaynak</vt:lpstr>
      <vt:lpstr> Ambalaj Tanımı ve Kapsamı</vt:lpstr>
      <vt:lpstr>Ambalaj Tanımı ve Kapsamı</vt:lpstr>
      <vt:lpstr>Ambalaj Tanımı ve Kapsamı</vt:lpstr>
      <vt:lpstr>Ambalaj Tanımı ve Kapsamı</vt:lpstr>
      <vt:lpstr>Ambalaj Tanımı ve Kapsamı</vt:lpstr>
      <vt:lpstr>Ambalajın Fonksiyonları</vt:lpstr>
      <vt:lpstr>Ambalajın Fonksiyonları</vt:lpstr>
      <vt:lpstr>Ambalajın Koruyuculuk Fonksiyonu</vt:lpstr>
      <vt:lpstr>Ambalajın Koruyuculuk Fonksiyonu</vt:lpstr>
      <vt:lpstr>Ambalajın Kolaylık Fonksiyonu</vt:lpstr>
      <vt:lpstr>Ambalajın Tutundurma Fonksiyonu</vt:lpstr>
      <vt:lpstr>Ambalajın Fiyat Ayarlama Fonksiyonu</vt:lpstr>
      <vt:lpstr>Ambalajlama İlkeleri</vt:lpstr>
      <vt:lpstr>AMBALAJ GELİŞTİRME</vt:lpstr>
      <vt:lpstr>AMBALAJ GELİŞTİRME</vt:lpstr>
      <vt:lpstr>Dizaynın Önemi</vt:lpstr>
      <vt:lpstr>Marka Olmak</vt:lpstr>
      <vt:lpstr>Tasarım aşamasında</vt:lpstr>
      <vt:lpstr>Bütün Ürünlerin Mutlaka Bir Ambalaja Gereksinimi Vardır</vt:lpstr>
      <vt:lpstr>Tüketiciler</vt:lpstr>
      <vt:lpstr>Ambalaj Grafiği</vt:lpstr>
      <vt:lpstr>Ambalaj Grafiği</vt:lpstr>
      <vt:lpstr>Ambalaj Grafiği</vt:lpstr>
      <vt:lpstr>Ambalaj Grafiği</vt:lpstr>
      <vt:lpstr>Ambalajın Biçimi</vt:lpstr>
      <vt:lpstr>Malzemeler Ve Ürün Teknikleri</vt:lpstr>
      <vt:lpstr>Malzemeler Ve Ürün Teknikleri</vt:lpstr>
      <vt:lpstr>Tüketici Araştırmaları</vt:lpstr>
      <vt:lpstr>Tüketici Araştırmaları</vt:lpstr>
      <vt:lpstr>Ambalaj Tasarımı Bir Bütündür</vt:lpstr>
      <vt:lpstr>Rekabette   Ambalaj Farkı</vt:lpstr>
      <vt:lpstr>Rekabette   Ambalaj Farkı</vt:lpstr>
      <vt:lpstr>Rekabette   Ambalaj Farkı</vt:lpstr>
      <vt:lpstr>Ambalajlama Materyalleri</vt:lpstr>
      <vt:lpstr>Ambalajlama Materyalleri</vt:lpstr>
      <vt:lpstr>Cam Esaslı Ambalaj Materyalleri</vt:lpstr>
      <vt:lpstr>Cam Esaslı Ambalaj Materyalleri</vt:lpstr>
      <vt:lpstr>Cam ambalaj materyallerinin kullanımı ile ilgili kurallar şöyledir:</vt:lpstr>
      <vt:lpstr>Cam ambalaj materyallerinin kullanımı ile ilgili kurallar şöyledir:</vt:lpstr>
      <vt:lpstr>Cam ambalaj materyallerinin kullanımı ile ilgili kurallar şöyledir:</vt:lpstr>
      <vt:lpstr>Geri Kazanılabilir Cam ve Cam Mamulleri</vt:lpstr>
      <vt:lpstr>Geri Kazanılmayan Cam ve Mamulleri</vt:lpstr>
      <vt:lpstr>Geri Kazanılmayan Cam ve Mamulleri</vt:lpstr>
      <vt:lpstr>Cam Ambalajların Geri Dönüşümü</vt:lpstr>
      <vt:lpstr>Cam Ambalajların Geri Dönüşümü</vt:lpstr>
      <vt:lpstr>Kağıt Esaslı Ambalaj Materyalleri</vt:lpstr>
      <vt:lpstr>Ambalajlama işlemlerinde en çok kullanılan ambalaj kağıtları</vt:lpstr>
      <vt:lpstr>Ambalajlama işlemlerinde en çok kullanılan ambalaj kağıtları</vt:lpstr>
      <vt:lpstr>Kağıt Levhalar (Katlanabilir Kutu Levhalar)</vt:lpstr>
      <vt:lpstr>Kağıt Levhalar (Katlanabilir Kutu Levhalar)</vt:lpstr>
      <vt:lpstr>Kağıt Ambalajın Geri Kazanımı</vt:lpstr>
      <vt:lpstr>Metal Esaslı Ambalaj Materyalleri</vt:lpstr>
      <vt:lpstr>Metal Esaslı Ambalaj Materyallerinin Özellikleri</vt:lpstr>
      <vt:lpstr>Metal Esaslı Ambalaj Materyallerinin Özellikleri</vt:lpstr>
      <vt:lpstr>Metal Ambalajın Geri Kazanımı</vt:lpstr>
      <vt:lpstr>Metal Ambalajın Geri Kazanımı</vt:lpstr>
      <vt:lpstr>Metal Ambalajın Geri Kazanımı</vt:lpstr>
      <vt:lpstr>Metal Ambalajın Geri Kazanımı</vt:lpstr>
      <vt:lpstr>Metal Ambalajın Geri Kazanımı</vt:lpstr>
      <vt:lpstr>Metal Ambalajın Geri Kazanımı</vt:lpstr>
      <vt:lpstr>Plastik Esaslı Ambalaj Malzemeleri</vt:lpstr>
      <vt:lpstr>Plastik Esaslı Ambalaj Malzemeleri</vt:lpstr>
      <vt:lpstr>Plastik Esaslı Ambalaj Malzemeleri</vt:lpstr>
      <vt:lpstr>Plastik Esaslı Ambalaj Malzemeleri</vt:lpstr>
      <vt:lpstr>Plastik Esaslı Ambalaj Malzemeleri</vt:lpstr>
      <vt:lpstr>Plastik Esaslı Ambalaj Malzemeleri</vt:lpstr>
      <vt:lpstr>Süt Ve Süt Ürünlerinin Ambalajlanması</vt:lpstr>
      <vt:lpstr>Süt Ve Süt Ürünlerinin Ambalajlanması</vt:lpstr>
      <vt:lpstr>İçme Sütünün Ambalajlanması</vt:lpstr>
      <vt:lpstr>İçme Sütünün Ambalajlanması</vt:lpstr>
      <vt:lpstr>Pastörize İçme Sütünün Ambalajlanması</vt:lpstr>
      <vt:lpstr>Pastörize İçme Sütünün Ambalajlanması</vt:lpstr>
      <vt:lpstr>Peynirlerin Ambalajlanması</vt:lpstr>
      <vt:lpstr>Peynirlerin Ambalajlanması</vt:lpstr>
      <vt:lpstr>Et Ve Et Ürünlerinin Ambalajlanması</vt:lpstr>
      <vt:lpstr>Et Ve Et Ürünlerinin Ambalajlanması</vt:lpstr>
      <vt:lpstr>Et Ve Et Ürünlerinin Ambalajlanması</vt:lpstr>
      <vt:lpstr>Et Ve Et Ürünlerinin Ambalajlanması</vt:lpstr>
      <vt:lpstr>Et Ve Et Ürünlerinin Ambalajlanması</vt:lpstr>
      <vt:lpstr>Et Ve Et Ürünlerinin Ambalajlanması</vt:lpstr>
      <vt:lpstr>Et Ve Et Ürünlerinin Ambalajlanması</vt:lpstr>
      <vt:lpstr>Et Ve Et Ürünlerinin Ambalajlanması</vt:lpstr>
      <vt:lpstr>Gıda Ambalaj Atıkları Ve Geri Dönüşüm</vt:lpstr>
      <vt:lpstr>Gıda Ambalaj Atıkları Ve Geri Dönüşüm</vt:lpstr>
      <vt:lpstr>Ambalaj Materyallerinin Geri Dönüşümü</vt:lpstr>
      <vt:lpstr>Karışık Halde Bulunan Atık İçerisindeki Farklı Materyallerin Ayrılması</vt:lpstr>
      <vt:lpstr>Karışık Halde Bulunan Atık İçerisindeki Farklı Materyallerin Ayrılması</vt:lpstr>
      <vt:lpstr>Karışık Halde Bulunan Atık İçerisindeki Farklı Materyallerin Ayrılması</vt:lpstr>
      <vt:lpstr>Karışık Halde Bulunan Atık İçerisindeki Farklı Materyallerin Ayrılması</vt:lpstr>
      <vt:lpstr>Türkiyedeki Kanuni Düzenlemeler</vt:lpstr>
      <vt:lpstr>Yönetmeliğin Amacı</vt:lpstr>
      <vt:lpstr>Yönetmeliğe Göre Görev ve Yetkiler</vt:lpstr>
      <vt:lpstr>Yönetmeliğe Göre Görev ve Yetkiler</vt:lpstr>
      <vt:lpstr>Yönetmeliğe Göre Görev ve Yetkiler</vt:lpstr>
      <vt:lpstr>Ambalaj Atıklarının Kaynağında Ayrı Toplanması</vt:lpstr>
      <vt:lpstr>Ambalaj Atıklarının Kaynağında Ayrı Toplanması</vt:lpstr>
      <vt:lpstr>Ambalaj Atıklarının Kaynağında Ayrı Toplanması</vt:lpstr>
      <vt:lpstr>Ambalaj Atıklarının Kaynağında Ayrı Toplanması</vt:lpstr>
      <vt:lpstr>Ambalaj Atıklarının Kaynağında Ayrı Toplanması</vt:lpstr>
      <vt:lpstr>PowerPoint Sunusu</vt:lpstr>
      <vt:lpstr>PowerPoint Sunusu</vt:lpstr>
      <vt:lpstr>PowerPoint Sunusu</vt:lpstr>
      <vt:lpstr>PowerPoint Sunusu</vt:lpstr>
      <vt:lpstr>PowerPoint Sunusu</vt:lpstr>
      <vt:lpstr>AMBALAJLAMA KARARI İLKELERİ</vt:lpstr>
      <vt:lpstr>AMBALAJLAMA KARARI İLKELERİ</vt:lpstr>
      <vt:lpstr>AMBALAJLAMA KARARI İLKELERİ</vt:lpstr>
      <vt:lpstr>AMBALAJLAMA KARARI İLKELERİ</vt:lpstr>
      <vt:lpstr>Ambalaj Tasarımı</vt:lpstr>
      <vt:lpstr>Ambalajın İçeriği</vt:lpstr>
      <vt:lpstr>Ambalajın İçeriği</vt:lpstr>
      <vt:lpstr>Ambalajın Formu (biçimi)</vt:lpstr>
      <vt:lpstr>Ambalajın Formu (biçimi)</vt:lpstr>
      <vt:lpstr>Ambalajın Formu (biçimi)</vt:lpstr>
      <vt:lpstr>PowerPoint Sunusu</vt:lpstr>
      <vt:lpstr>Ambalajın Formu (biçimi)</vt:lpstr>
      <vt:lpstr>PowerPoint Sunusu</vt:lpstr>
      <vt:lpstr>Ambalajdan Beklentiler</vt:lpstr>
      <vt:lpstr>Tüketicinin Ambalajdan Beklentileri</vt:lpstr>
      <vt:lpstr>Tüketicinin Ambalajdan Beklentileri</vt:lpstr>
      <vt:lpstr>Tüketicinin Ambalajdan Beklentileri</vt:lpstr>
      <vt:lpstr>Tüketicinin Ambalajdan Beklentileri</vt:lpstr>
      <vt:lpstr>Ticarette Ambalajdan Beklentiler</vt:lpstr>
      <vt:lpstr>Ticarette Ambalajdan Beklentiler</vt:lpstr>
      <vt:lpstr>Ticarette Ambalajdan Beklentiler</vt:lpstr>
      <vt:lpstr>Üreticinin veya Ambalajlayanın Ambalajdan Beklentileri</vt:lpstr>
      <vt:lpstr>Ambalaj Maliyetleri ve Hasar Kontrolü İle Karşılaştırma</vt:lpstr>
      <vt:lpstr>Ambalaj Maliyetleri ve Hasar Kontrolü İle Karşılaştırma</vt:lpstr>
      <vt:lpstr>Ambalaj Maliyetleri ve Hasar Kontrolü İle Karşılaştırma</vt:lpstr>
      <vt:lpstr>Malzeme Aktarımı</vt:lpstr>
      <vt:lpstr>Malzeme Aktarımı</vt:lpstr>
      <vt:lpstr>Malzeme Aktarımı</vt:lpstr>
      <vt:lpstr>Dinlediğiniz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Ürün Alımı</dc:title>
  <dc:creator>Hakan Duman</dc:creator>
  <cp:lastModifiedBy>Bilal Keskin</cp:lastModifiedBy>
  <cp:revision>108</cp:revision>
  <dcterms:created xsi:type="dcterms:W3CDTF">2016-03-11T11:30:59Z</dcterms:created>
  <dcterms:modified xsi:type="dcterms:W3CDTF">2016-04-15T14:05:47Z</dcterms:modified>
</cp:coreProperties>
</file>